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53"/>
  </p:notesMasterIdLst>
  <p:sldIdLst>
    <p:sldId id="257" r:id="rId3"/>
    <p:sldId id="347" r:id="rId4"/>
    <p:sldId id="348" r:id="rId5"/>
    <p:sldId id="35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51" r:id="rId20"/>
    <p:sldId id="275" r:id="rId21"/>
    <p:sldId id="276" r:id="rId22"/>
    <p:sldId id="278" r:id="rId23"/>
    <p:sldId id="279" r:id="rId24"/>
    <p:sldId id="280" r:id="rId25"/>
    <p:sldId id="281" r:id="rId26"/>
    <p:sldId id="282" r:id="rId27"/>
    <p:sldId id="283" r:id="rId28"/>
    <p:sldId id="352" r:id="rId29"/>
    <p:sldId id="284" r:id="rId30"/>
    <p:sldId id="285" r:id="rId31"/>
    <p:sldId id="286" r:id="rId32"/>
    <p:sldId id="287" r:id="rId33"/>
    <p:sldId id="312" r:id="rId34"/>
    <p:sldId id="289" r:id="rId35"/>
    <p:sldId id="290" r:id="rId36"/>
    <p:sldId id="291" r:id="rId37"/>
    <p:sldId id="313" r:id="rId38"/>
    <p:sldId id="293" r:id="rId39"/>
    <p:sldId id="295" r:id="rId40"/>
    <p:sldId id="353" r:id="rId41"/>
    <p:sldId id="297" r:id="rId42"/>
    <p:sldId id="298" r:id="rId43"/>
    <p:sldId id="299" r:id="rId44"/>
    <p:sldId id="300" r:id="rId45"/>
    <p:sldId id="301" r:id="rId46"/>
    <p:sldId id="304" r:id="rId47"/>
    <p:sldId id="306" r:id="rId48"/>
    <p:sldId id="307" r:id="rId49"/>
    <p:sldId id="308" r:id="rId50"/>
    <p:sldId id="309" r:id="rId51"/>
    <p:sldId id="354"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2"/>
    <p:restoredTop sz="94719"/>
  </p:normalViewPr>
  <p:slideViewPr>
    <p:cSldViewPr snapToGrid="0">
      <p:cViewPr varScale="1">
        <p:scale>
          <a:sx n="141" d="100"/>
          <a:sy n="141"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C1C9F-A927-BC4C-8C79-EEAB457C1031}" type="datetimeFigureOut">
              <a:rPr lang="en-US" smtClean="0"/>
              <a:t>6/27/24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20DFA-047D-144A-B0A2-3CCEAC3DC4AD}" type="slidenum">
              <a:rPr lang="en-US" smtClean="0"/>
              <a:t>‹#›</a:t>
            </a:fld>
            <a:endParaRPr lang="en-US"/>
          </a:p>
        </p:txBody>
      </p:sp>
    </p:spTree>
    <p:extLst>
      <p:ext uri="{BB962C8B-B14F-4D97-AF65-F5344CB8AC3E}">
        <p14:creationId xmlns:p14="http://schemas.microsoft.com/office/powerpoint/2010/main" val="2148485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175-4865-435D-BB34-64C925A08DB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6354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58D807EB-5EDD-4C4E-BF0A-C89B1CCCE4C2}" type="slidenum">
              <a:rPr lang="en-US">
                <a:solidFill>
                  <a:prstClr val="black"/>
                </a:solidFill>
                <a:latin typeface="Times New Roman" pitchFamily="18" charset="0"/>
              </a:rPr>
              <a:pPr/>
              <a:t>22</a:t>
            </a:fld>
            <a:endParaRPr lang="en-US">
              <a:solidFill>
                <a:prstClr val="black"/>
              </a:solidFill>
              <a:latin typeface="Times New Roman" pitchFamily="18" charset="0"/>
            </a:endParaRPr>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153101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381000" y="685800"/>
            <a:ext cx="6096000" cy="3429000"/>
          </a:xfrm>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8003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405F4BE4-41A6-4333-99C9-D17D4D13FAF3}" type="slidenum">
              <a:rPr lang="en-US">
                <a:solidFill>
                  <a:prstClr val="black"/>
                </a:solidFill>
                <a:latin typeface="Times New Roman" pitchFamily="18" charset="0"/>
              </a:rPr>
              <a:pPr/>
              <a:t>24</a:t>
            </a:fld>
            <a:endParaRPr lang="en-US">
              <a:solidFill>
                <a:prstClr val="black"/>
              </a:solidFill>
              <a:latin typeface="Times New Roman" pitchFamily="18" charset="0"/>
            </a:endParaRPr>
          </a:p>
        </p:txBody>
      </p:sp>
      <p:sp>
        <p:nvSpPr>
          <p:cNvPr id="139267" name="Rectangle 2"/>
          <p:cNvSpPr>
            <a:spLocks noGrp="1" noRot="1" noChangeAspect="1" noChangeArrowheads="1" noTextEdit="1"/>
          </p:cNvSpPr>
          <p:nvPr>
            <p:ph type="sldImg"/>
          </p:nvPr>
        </p:nvSpPr>
        <p:spPr>
          <a:xfrm>
            <a:off x="395288" y="692150"/>
            <a:ext cx="6070600" cy="3416300"/>
          </a:xfrm>
          <a:ln w="12700" cap="flat">
            <a:solidFill>
              <a:schemeClr val="tx1"/>
            </a:solidFill>
          </a:ln>
        </p:spPr>
      </p:sp>
      <p:sp>
        <p:nvSpPr>
          <p:cNvPr id="139268" name="Rectangle 3"/>
          <p:cNvSpPr>
            <a:spLocks noGrp="1" noChangeArrowheads="1"/>
          </p:cNvSpPr>
          <p:nvPr>
            <p:ph type="body" idx="1"/>
          </p:nvPr>
        </p:nvSpPr>
        <p:spPr>
          <a:xfrm>
            <a:off x="914711" y="4344108"/>
            <a:ext cx="5028579" cy="41162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029" tIns="43014" rIns="86029" bIns="43014"/>
          <a:lstStyle/>
          <a:p>
            <a:endParaRPr lang="en-US" dirty="0"/>
          </a:p>
        </p:txBody>
      </p:sp>
    </p:spTree>
    <p:extLst>
      <p:ext uri="{BB962C8B-B14F-4D97-AF65-F5344CB8AC3E}">
        <p14:creationId xmlns:p14="http://schemas.microsoft.com/office/powerpoint/2010/main" val="179251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381000" y="685800"/>
            <a:ext cx="6096000" cy="3429000"/>
          </a:xfrm>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87773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Higher false positive (42) for 0.45</a:t>
            </a:r>
          </a:p>
          <a:p>
            <a:endParaRPr lang="en-US" dirty="0"/>
          </a:p>
          <a:p>
            <a:r>
              <a:rPr lang="en-US" dirty="0"/>
              <a:t>Lower false positive (8) for 0.75 (higher sensitivity to Y=1 class)</a:t>
            </a:r>
          </a:p>
        </p:txBody>
      </p:sp>
      <p:sp>
        <p:nvSpPr>
          <p:cNvPr id="4" name="Slide Number Placeholder 3"/>
          <p:cNvSpPr>
            <a:spLocks noGrp="1"/>
          </p:cNvSpPr>
          <p:nvPr>
            <p:ph type="sldNum" sz="quarter" idx="5"/>
          </p:nvPr>
        </p:nvSpPr>
        <p:spPr/>
        <p:txBody>
          <a:bodyPr/>
          <a:lstStyle/>
          <a:p>
            <a:fld id="{A1CC1623-6B39-8543-823A-29D9E60F177C}" type="slidenum">
              <a:rPr lang="en-US" smtClean="0"/>
              <a:t>29</a:t>
            </a:fld>
            <a:endParaRPr lang="en-US"/>
          </a:p>
        </p:txBody>
      </p:sp>
    </p:spTree>
    <p:extLst>
      <p:ext uri="{BB962C8B-B14F-4D97-AF65-F5344CB8AC3E}">
        <p14:creationId xmlns:p14="http://schemas.microsoft.com/office/powerpoint/2010/main" val="3807608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381000" y="685800"/>
            <a:ext cx="6096000" cy="3429000"/>
          </a:xfrm>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443655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Quiz: what if \beta = 0? If \beta is</a:t>
            </a:r>
            <a:r>
              <a:rPr lang="en-US" baseline="0" dirty="0"/>
              <a:t> bigger value, recall plays a more important role</a:t>
            </a:r>
            <a:endParaRPr lang="en-US" dirty="0"/>
          </a:p>
        </p:txBody>
      </p:sp>
    </p:spTree>
    <p:extLst>
      <p:ext uri="{BB962C8B-B14F-4D97-AF65-F5344CB8AC3E}">
        <p14:creationId xmlns:p14="http://schemas.microsoft.com/office/powerpoint/2010/main" val="314168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Quiz: what if \beta = 0? If \beta is</a:t>
            </a:r>
            <a:r>
              <a:rPr lang="en-US" baseline="0" dirty="0"/>
              <a:t> bigger value, recall plays a more important role</a:t>
            </a:r>
            <a:endParaRPr lang="en-US" dirty="0"/>
          </a:p>
        </p:txBody>
      </p:sp>
    </p:spTree>
    <p:extLst>
      <p:ext uri="{BB962C8B-B14F-4D97-AF65-F5344CB8AC3E}">
        <p14:creationId xmlns:p14="http://schemas.microsoft.com/office/powerpoint/2010/main" val="3146207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381000" y="685800"/>
            <a:ext cx="6096000" cy="3429000"/>
          </a:xfrm>
          <a:ln/>
        </p:spPr>
      </p:sp>
      <p:sp>
        <p:nvSpPr>
          <p:cNvPr id="138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2075427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381000" y="685800"/>
            <a:ext cx="6096000" cy="3429000"/>
          </a:xfrm>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2419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stats.stackexchange.com</a:t>
            </a:r>
            <a:r>
              <a:rPr lang="en-US" dirty="0"/>
              <a:t>/questions/368002/lasso-and-ridge-from-the-bayesian-perspective-what-about-the-tuning-parameter</a:t>
            </a:r>
          </a:p>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10</a:t>
            </a:fld>
            <a:endParaRPr lang="en-US"/>
          </a:p>
        </p:txBody>
      </p:sp>
    </p:spTree>
    <p:extLst>
      <p:ext uri="{BB962C8B-B14F-4D97-AF65-F5344CB8AC3E}">
        <p14:creationId xmlns:p14="http://schemas.microsoft.com/office/powerpoint/2010/main" val="3651758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37</a:t>
            </a:fld>
            <a:endParaRPr lang="en-US"/>
          </a:p>
        </p:txBody>
      </p:sp>
    </p:spTree>
    <p:extLst>
      <p:ext uri="{BB962C8B-B14F-4D97-AF65-F5344CB8AC3E}">
        <p14:creationId xmlns:p14="http://schemas.microsoft.com/office/powerpoint/2010/main" val="2087658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38</a:t>
            </a:fld>
            <a:endParaRPr lang="en-US"/>
          </a:p>
        </p:txBody>
      </p:sp>
    </p:spTree>
    <p:extLst>
      <p:ext uri="{BB962C8B-B14F-4D97-AF65-F5344CB8AC3E}">
        <p14:creationId xmlns:p14="http://schemas.microsoft.com/office/powerpoint/2010/main" val="1237235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http://www.mit.edu/~9.520/spring09/Classes/multiclass.pdf</a:t>
            </a:r>
          </a:p>
        </p:txBody>
      </p:sp>
      <p:sp>
        <p:nvSpPr>
          <p:cNvPr id="4" name="Slide Number Placeholder 3"/>
          <p:cNvSpPr>
            <a:spLocks noGrp="1"/>
          </p:cNvSpPr>
          <p:nvPr>
            <p:ph type="sldNum" sz="quarter" idx="10"/>
          </p:nvPr>
        </p:nvSpPr>
        <p:spPr/>
        <p:txBody>
          <a:bodyPr/>
          <a:lstStyle/>
          <a:p>
            <a:fld id="{F9B6C449-B012-4C6F-8CE2-36137D85BA2D}" type="slidenum">
              <a:rPr lang="en-US" smtClean="0"/>
              <a:t>41</a:t>
            </a:fld>
            <a:endParaRPr lang="en-US"/>
          </a:p>
        </p:txBody>
      </p:sp>
    </p:spTree>
    <p:extLst>
      <p:ext uri="{BB962C8B-B14F-4D97-AF65-F5344CB8AC3E}">
        <p14:creationId xmlns:p14="http://schemas.microsoft.com/office/powerpoint/2010/main" val="955111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https://svds.com/learning-imbalanced-classes/</a:t>
            </a:r>
          </a:p>
        </p:txBody>
      </p:sp>
      <p:sp>
        <p:nvSpPr>
          <p:cNvPr id="4" name="Slide Number Placeholder 3"/>
          <p:cNvSpPr>
            <a:spLocks noGrp="1"/>
          </p:cNvSpPr>
          <p:nvPr>
            <p:ph type="sldNum" sz="quarter" idx="10"/>
          </p:nvPr>
        </p:nvSpPr>
        <p:spPr/>
        <p:txBody>
          <a:bodyPr/>
          <a:lstStyle/>
          <a:p>
            <a:fld id="{F9B6C449-B012-4C6F-8CE2-36137D85BA2D}" type="slidenum">
              <a:rPr lang="en-US" smtClean="0"/>
              <a:t>45</a:t>
            </a:fld>
            <a:endParaRPr lang="en-US"/>
          </a:p>
        </p:txBody>
      </p:sp>
    </p:spTree>
    <p:extLst>
      <p:ext uri="{BB962C8B-B14F-4D97-AF65-F5344CB8AC3E}">
        <p14:creationId xmlns:p14="http://schemas.microsoft.com/office/powerpoint/2010/main" val="418446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46</a:t>
            </a:fld>
            <a:endParaRPr lang="en-US"/>
          </a:p>
        </p:txBody>
      </p:sp>
    </p:spTree>
    <p:extLst>
      <p:ext uri="{BB962C8B-B14F-4D97-AF65-F5344CB8AC3E}">
        <p14:creationId xmlns:p14="http://schemas.microsoft.com/office/powerpoint/2010/main" val="2200697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11</a:t>
            </a:fld>
            <a:endParaRPr lang="en-US"/>
          </a:p>
        </p:txBody>
      </p:sp>
    </p:spTree>
    <p:extLst>
      <p:ext uri="{BB962C8B-B14F-4D97-AF65-F5344CB8AC3E}">
        <p14:creationId xmlns:p14="http://schemas.microsoft.com/office/powerpoint/2010/main" val="276530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13</a:t>
            </a:fld>
            <a:endParaRPr lang="en-US"/>
          </a:p>
        </p:txBody>
      </p:sp>
    </p:spTree>
    <p:extLst>
      <p:ext uri="{BB962C8B-B14F-4D97-AF65-F5344CB8AC3E}">
        <p14:creationId xmlns:p14="http://schemas.microsoft.com/office/powerpoint/2010/main" val="311145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a:t>
            </a:r>
          </a:p>
        </p:txBody>
      </p:sp>
      <p:sp>
        <p:nvSpPr>
          <p:cNvPr id="4" name="Slide Number Placeholder 3"/>
          <p:cNvSpPr>
            <a:spLocks noGrp="1"/>
          </p:cNvSpPr>
          <p:nvPr>
            <p:ph type="sldNum" sz="quarter" idx="5"/>
          </p:nvPr>
        </p:nvSpPr>
        <p:spPr/>
        <p:txBody>
          <a:bodyPr/>
          <a:lstStyle/>
          <a:p>
            <a:fld id="{A1CC1623-6B39-8543-823A-29D9E60F177C}" type="slidenum">
              <a:rPr lang="en-US" smtClean="0"/>
              <a:t>15</a:t>
            </a:fld>
            <a:endParaRPr lang="en-US"/>
          </a:p>
        </p:txBody>
      </p:sp>
    </p:spTree>
    <p:extLst>
      <p:ext uri="{BB962C8B-B14F-4D97-AF65-F5344CB8AC3E}">
        <p14:creationId xmlns:p14="http://schemas.microsoft.com/office/powerpoint/2010/main" val="307730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Log(p/1-p)</a:t>
            </a:r>
          </a:p>
        </p:txBody>
      </p:sp>
      <p:sp>
        <p:nvSpPr>
          <p:cNvPr id="4" name="Slide Number Placeholder 3"/>
          <p:cNvSpPr>
            <a:spLocks noGrp="1"/>
          </p:cNvSpPr>
          <p:nvPr>
            <p:ph type="sldNum" sz="quarter" idx="5"/>
          </p:nvPr>
        </p:nvSpPr>
        <p:spPr/>
        <p:txBody>
          <a:bodyPr/>
          <a:lstStyle/>
          <a:p>
            <a:fld id="{A1CC1623-6B39-8543-823A-29D9E60F177C}" type="slidenum">
              <a:rPr lang="en-US" smtClean="0"/>
              <a:t>16</a:t>
            </a:fld>
            <a:endParaRPr lang="en-US"/>
          </a:p>
        </p:txBody>
      </p:sp>
    </p:spTree>
    <p:extLst>
      <p:ext uri="{BB962C8B-B14F-4D97-AF65-F5344CB8AC3E}">
        <p14:creationId xmlns:p14="http://schemas.microsoft.com/office/powerpoint/2010/main" val="94647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17</a:t>
            </a:fld>
            <a:endParaRPr lang="en-US"/>
          </a:p>
        </p:txBody>
      </p:sp>
    </p:spTree>
    <p:extLst>
      <p:ext uri="{BB962C8B-B14F-4D97-AF65-F5344CB8AC3E}">
        <p14:creationId xmlns:p14="http://schemas.microsoft.com/office/powerpoint/2010/main" val="108686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E9A6B412-85F8-4992-90F2-2B4501C5BA12}" type="slidenum">
              <a:rPr lang="en-US">
                <a:solidFill>
                  <a:prstClr val="black"/>
                </a:solidFill>
                <a:latin typeface="Times New Roman" pitchFamily="18" charset="0"/>
              </a:rPr>
              <a:pPr/>
              <a:t>20</a:t>
            </a:fld>
            <a:endParaRPr lang="en-US">
              <a:solidFill>
                <a:prstClr val="black"/>
              </a:solidFill>
              <a:latin typeface="Times New Roman" pitchFamily="18" charset="0"/>
            </a:endParaRPr>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956642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24FC2284-42B3-4AFA-8410-15BF664AFB1D}" type="slidenum">
              <a:rPr lang="en-US">
                <a:solidFill>
                  <a:prstClr val="black"/>
                </a:solidFill>
                <a:latin typeface="Times New Roman" pitchFamily="18" charset="0"/>
              </a:rPr>
              <a:pPr/>
              <a:t>21</a:t>
            </a:fld>
            <a:endParaRPr lang="en-US">
              <a:solidFill>
                <a:prstClr val="black"/>
              </a:solidFill>
              <a:latin typeface="Times New Roman" pitchFamily="18" charset="0"/>
            </a:endParaRPr>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730504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1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24729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0795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4203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59100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07030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8335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65129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6DA1EED0-1DE3-3342-8577-A8B4F99DA8A3}" type="slidenum">
              <a:rPr lang="en-US" smtClean="0"/>
              <a:t>‹#›</a:t>
            </a:fld>
            <a:endParaRPr lang="en-US"/>
          </a:p>
        </p:txBody>
      </p:sp>
    </p:spTree>
    <p:extLst>
      <p:ext uri="{BB962C8B-B14F-4D97-AF65-F5344CB8AC3E}">
        <p14:creationId xmlns:p14="http://schemas.microsoft.com/office/powerpoint/2010/main" val="22881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2"/>
            <a:ext cx="2844800" cy="365125"/>
          </a:xfrm>
        </p:spPr>
        <p:txBody>
          <a:bodyPr/>
          <a:lstStyle/>
          <a:p>
            <a:fld id="{6DA1EED0-1DE3-3342-8577-A8B4F99DA8A3}" type="slidenum">
              <a:rPr lang="en-US" smtClean="0"/>
              <a:t>‹#›</a:t>
            </a:fld>
            <a:endParaRPr lang="en-US"/>
          </a:p>
        </p:txBody>
      </p:sp>
    </p:spTree>
    <p:extLst>
      <p:ext uri="{BB962C8B-B14F-4D97-AF65-F5344CB8AC3E}">
        <p14:creationId xmlns:p14="http://schemas.microsoft.com/office/powerpoint/2010/main" val="211572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a:t>Click to edit Master title style</a:t>
            </a:r>
          </a:p>
        </p:txBody>
      </p:sp>
      <p:sp>
        <p:nvSpPr>
          <p:cNvPr id="3" name="Content Placeholder 2"/>
          <p:cNvSpPr>
            <a:spLocks noGrp="1"/>
          </p:cNvSpPr>
          <p:nvPr>
            <p:ph sz="half" idx="1"/>
          </p:nvPr>
        </p:nvSpPr>
        <p:spPr>
          <a:xfrm>
            <a:off x="406400" y="1371600"/>
            <a:ext cx="11277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00500"/>
            <a:ext cx="112776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F9913601-2E22-4589-A394-4D3650FFD697}"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222196169"/>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67392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1899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634667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6/27/24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9245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3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6/27/24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16878346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NULL"/></Relationships>
</file>

<file path=ppt/slides/_rels/slide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NUL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0.png"/><Relationship Id="rId5" Type="http://schemas.openxmlformats.org/officeDocument/2006/relationships/tags" Target="../tags/tag6.xml"/><Relationship Id="rId10" Type="http://schemas.openxmlformats.org/officeDocument/2006/relationships/image" Target="../media/image9.png"/><Relationship Id="rId4" Type="http://schemas.openxmlformats.org/officeDocument/2006/relationships/tags" Target="../tags/tag5.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4.wmf"/><Relationship Id="rId7" Type="http://schemas.openxmlformats.org/officeDocument/2006/relationships/image" Target="../media/image17.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5.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0.png"/><Relationship Id="rId5" Type="http://schemas.openxmlformats.org/officeDocument/2006/relationships/tags" Target="../tags/tag13.xml"/><Relationship Id="rId10" Type="http://schemas.openxmlformats.org/officeDocument/2006/relationships/image" Target="../media/image20.png"/><Relationship Id="rId4" Type="http://schemas.openxmlformats.org/officeDocument/2006/relationships/tags" Target="../tags/tag12.xml"/><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0.png"/><Relationship Id="rId5" Type="http://schemas.openxmlformats.org/officeDocument/2006/relationships/tags" Target="../tags/tag20.xml"/><Relationship Id="rId10" Type="http://schemas.openxmlformats.org/officeDocument/2006/relationships/image" Target="../media/image9.png"/><Relationship Id="rId4" Type="http://schemas.openxmlformats.org/officeDocument/2006/relationships/tags" Target="../tags/tag19.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hyperlink" Target="https://svds.com/learning-imbalanced-classe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0.png"/><Relationship Id="rId5" Type="http://schemas.openxmlformats.org/officeDocument/2006/relationships/tags" Target="../tags/tag27.xml"/><Relationship Id="rId10" Type="http://schemas.openxmlformats.org/officeDocument/2006/relationships/image" Target="../media/image9.png"/><Relationship Id="rId4" Type="http://schemas.openxmlformats.org/officeDocument/2006/relationships/tags" Target="../tags/tag26.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
            <a:ext cx="8991600" cy="1927225"/>
          </a:xfrm>
        </p:spPr>
        <p:txBody>
          <a:bodyPr>
            <a:noAutofit/>
          </a:bodyPr>
          <a:lstStyle/>
          <a:p>
            <a:pPr algn="ctr"/>
            <a:r>
              <a:rPr lang="en-US" sz="4800" dirty="0"/>
              <a:t>CS97: Introduction to Data Science</a:t>
            </a:r>
          </a:p>
        </p:txBody>
      </p:sp>
      <p:sp>
        <p:nvSpPr>
          <p:cNvPr id="3" name="Subtitle 2"/>
          <p:cNvSpPr>
            <a:spLocks noGrp="1"/>
          </p:cNvSpPr>
          <p:nvPr>
            <p:ph type="subTitle" idx="1"/>
          </p:nvPr>
        </p:nvSpPr>
        <p:spPr>
          <a:xfrm>
            <a:off x="2819400" y="3581400"/>
            <a:ext cx="6400800" cy="2895600"/>
          </a:xfrm>
        </p:spPr>
        <p:txBody>
          <a:bodyPr>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sz="3200" dirty="0"/>
          </a:p>
        </p:txBody>
      </p:sp>
      <p:sp>
        <p:nvSpPr>
          <p:cNvPr id="5" name="Rectangle 2"/>
          <p:cNvSpPr txBox="1">
            <a:spLocks noChangeArrowheads="1"/>
          </p:cNvSpPr>
          <p:nvPr/>
        </p:nvSpPr>
        <p:spPr bwMode="auto">
          <a:xfrm>
            <a:off x="1524000" y="2286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r>
              <a:rPr lang="en-US" sz="4000" dirty="0">
                <a:solidFill>
                  <a:srgbClr val="646B86"/>
                </a:solidFill>
              </a:rPr>
              <a:t>06: Classification Evaluation and Model Selection</a:t>
            </a:r>
          </a:p>
        </p:txBody>
      </p:sp>
    </p:spTree>
    <p:extLst>
      <p:ext uri="{BB962C8B-B14F-4D97-AF65-F5344CB8AC3E}">
        <p14:creationId xmlns:p14="http://schemas.microsoft.com/office/powerpoint/2010/main" val="171750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a:xfrm>
            <a:off x="833415" y="1177758"/>
            <a:ext cx="10327008" cy="4717433"/>
          </a:xfrm>
        </p:spPr>
        <p:txBody>
          <a:bodyPr>
            <a:normAutofit/>
          </a:bodyPr>
          <a:lstStyle/>
          <a:p>
            <a:r>
              <a:rPr lang="en-US" dirty="0"/>
              <a:t>And a regularization approach was to add a penalty factor to this equation. E.g., Ridge Regression becomes:</a:t>
            </a:r>
          </a:p>
          <a:p>
            <a:endParaRPr lang="en-US" dirty="0"/>
          </a:p>
          <a:p>
            <a:endParaRPr lang="en-US" dirty="0"/>
          </a:p>
          <a:p>
            <a:endParaRPr lang="en-US" dirty="0"/>
          </a:p>
          <a:p>
            <a:endParaRPr lang="en-US" dirty="0"/>
          </a:p>
          <a:p>
            <a:r>
              <a:rPr lang="en-US" dirty="0"/>
              <a:t>Note: this penalty </a:t>
            </a:r>
            <a:r>
              <a:rPr lang="en-US" i="1" dirty="0"/>
              <a:t>shrinks </a:t>
            </a:r>
            <a:r>
              <a:rPr lang="en-US" dirty="0"/>
              <a:t>the estimates towards zero</a:t>
            </a:r>
            <a:endParaRPr lang="en-US" dirty="0">
              <a:effectLst/>
            </a:endParaRPr>
          </a:p>
        </p:txBody>
      </p:sp>
      <p:pic>
        <p:nvPicPr>
          <p:cNvPr id="4" name="Picture 3">
            <a:extLst>
              <a:ext uri="{FF2B5EF4-FFF2-40B4-BE49-F238E27FC236}">
                <a16:creationId xmlns:a16="http://schemas.microsoft.com/office/drawing/2014/main" id="{88FF9A7D-BF37-6442-9D13-1C9A3DEBEC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4600" y="2871054"/>
            <a:ext cx="7742732" cy="1548546"/>
          </a:xfrm>
          <a:prstGeom prst="rect">
            <a:avLst/>
          </a:prstGeom>
        </p:spPr>
      </p:pic>
    </p:spTree>
    <p:extLst>
      <p:ext uri="{BB962C8B-B14F-4D97-AF65-F5344CB8AC3E}">
        <p14:creationId xmlns:p14="http://schemas.microsoft.com/office/powerpoint/2010/main" val="29878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246962" cy="4717433"/>
              </a:xfrm>
            </p:spPr>
            <p:txBody>
              <a:bodyPr/>
              <a:lstStyle/>
              <a:p>
                <a:r>
                  <a:rPr lang="en-US" sz="2600" dirty="0"/>
                  <a:t>A penalty factor can then be added to this loss function and results in a new loss function that penalizes large values of the parameters: </a:t>
                </a:r>
              </a:p>
              <a:p>
                <a:endParaRPr lang="en-US" sz="2600" dirty="0">
                  <a:effectLst/>
                </a:endParaRPr>
              </a:p>
              <a:p>
                <a:endParaRPr lang="en-US" sz="2600" dirty="0"/>
              </a:p>
              <a:p>
                <a:endParaRPr lang="en-US" sz="2600" dirty="0">
                  <a:effectLst/>
                </a:endParaRPr>
              </a:p>
              <a:p>
                <a:r>
                  <a:rPr lang="en-US" sz="2600" dirty="0"/>
                  <a:t>The result is just like in linear regression: shrink the parameter estimates towards zero. </a:t>
                </a:r>
              </a:p>
              <a:p>
                <a:r>
                  <a:rPr lang="en-US" sz="2600" dirty="0"/>
                  <a:t>In practice, the intercept is usually not part of the penalty factor.</a:t>
                </a:r>
              </a:p>
              <a:p>
                <a:r>
                  <a:rPr lang="en-US" sz="2600" dirty="0"/>
                  <a:t>Note: the </a:t>
                </a:r>
                <a:r>
                  <a:rPr lang="en-US" sz="2600" dirty="0" err="1"/>
                  <a:t>sklearn</a:t>
                </a:r>
                <a:r>
                  <a:rPr lang="en-US" sz="2600" dirty="0"/>
                  <a:t> package uses a different tuning parameter: instead of </a:t>
                </a:r>
                <a14:m>
                  <m:oMath xmlns:m="http://schemas.openxmlformats.org/officeDocument/2006/math">
                    <m:r>
                      <a:rPr lang="en-US" sz="2600" i="1">
                        <a:latin typeface="Cambria Math" panose="02040503050406030204" pitchFamily="18" charset="0"/>
                      </a:rPr>
                      <m:t>𝜆</m:t>
                    </m:r>
                  </m:oMath>
                </a14:m>
                <a:r>
                  <a:rPr lang="el-GR" sz="2600" dirty="0"/>
                  <a:t> </a:t>
                </a:r>
                <a:r>
                  <a:rPr lang="en-US" sz="2600" dirty="0"/>
                  <a:t>they use a constant that is essentially </a:t>
                </a:r>
                <a14:m>
                  <m:oMath xmlns:m="http://schemas.openxmlformats.org/officeDocument/2006/math">
                    <m:r>
                      <a:rPr lang="en-US" sz="2600" b="1" i="1" smtClean="0">
                        <a:solidFill>
                          <a:srgbClr val="FF0000"/>
                        </a:solidFill>
                        <a:latin typeface="Cambria Math" panose="02040503050406030204" pitchFamily="18" charset="0"/>
                      </a:rPr>
                      <m:t>𝑪</m:t>
                    </m:r>
                    <m:r>
                      <a:rPr lang="en-US" sz="2600" b="1" i="1" smtClean="0">
                        <a:solidFill>
                          <a:srgbClr val="FF0000"/>
                        </a:solidFill>
                        <a:latin typeface="Cambria Math" panose="02040503050406030204" pitchFamily="18" charset="0"/>
                      </a:rPr>
                      <m:t>=</m:t>
                    </m:r>
                    <m:f>
                      <m:fPr>
                        <m:ctrlPr>
                          <a:rPr lang="en-US" sz="2600" b="1" i="1" smtClean="0">
                            <a:solidFill>
                              <a:srgbClr val="FF0000"/>
                            </a:solidFill>
                            <a:latin typeface="Cambria Math" panose="02040503050406030204" pitchFamily="18" charset="0"/>
                          </a:rPr>
                        </m:ctrlPr>
                      </m:fPr>
                      <m:num>
                        <m:r>
                          <a:rPr lang="en-US" sz="2600" b="1" i="1" smtClean="0">
                            <a:solidFill>
                              <a:srgbClr val="FF0000"/>
                            </a:solidFill>
                            <a:latin typeface="Cambria Math" panose="02040503050406030204" pitchFamily="18" charset="0"/>
                          </a:rPr>
                          <m:t>𝟏</m:t>
                        </m:r>
                      </m:num>
                      <m:den>
                        <m:r>
                          <a:rPr lang="en-US" sz="2600" b="1" i="1">
                            <a:solidFill>
                              <a:srgbClr val="FF0000"/>
                            </a:solidFill>
                            <a:latin typeface="Cambria Math" panose="02040503050406030204" pitchFamily="18" charset="0"/>
                          </a:rPr>
                          <m:t>𝝀</m:t>
                        </m:r>
                      </m:den>
                    </m:f>
                  </m:oMath>
                </a14:m>
                <a:r>
                  <a:rPr lang="el-GR" sz="2600" dirty="0"/>
                  <a:t>. </a:t>
                </a:r>
              </a:p>
              <a:p>
                <a:endParaRPr lang="en-US" sz="2600" dirty="0"/>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246962" cy="4717433"/>
              </a:xfrm>
              <a:blipFill>
                <a:blip r:embed="rId3"/>
                <a:stretch>
                  <a:fillRect l="-714" t="-1034" b="-1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51CE037-34A6-6642-939C-064D3D37F7CE}"/>
                  </a:ext>
                </a:extLst>
              </p:cNvPr>
              <p:cNvSpPr/>
              <p:nvPr/>
            </p:nvSpPr>
            <p:spPr>
              <a:xfrm>
                <a:off x="2775159" y="2181602"/>
                <a:ext cx="7917039"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t>
                          </m:r>
                          <m:r>
                            <m:rPr>
                              <m:sty m:val="p"/>
                            </m:rPr>
                            <a:rPr lang="en-US" sz="2400" smtClean="0">
                              <a:latin typeface="Cambria Math" panose="02040503050406030204" pitchFamily="18" charset="0"/>
                            </a:rPr>
                            <m:t>min</m:t>
                          </m:r>
                        </m:e>
                        <m:lim>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i="1">
                                  <a:latin typeface="Cambria Math" panose="02040503050406030204" pitchFamily="18" charset="0"/>
                                </a:rPr>
                                <m:t>𝑝</m:t>
                              </m:r>
                            </m:sub>
                          </m:sSub>
                        </m:lim>
                      </m:limLow>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m:t>
                          </m:r>
                          <m:nary>
                            <m:naryPr>
                              <m:chr m:val="∑"/>
                              <m:ctrlPr>
                                <a:rPr lang="en-US" sz="2400" i="1" smtClean="0">
                                  <a:solidFill>
                                    <a:srgbClr val="00B050"/>
                                  </a:solidFill>
                                  <a:latin typeface="Cambria Math" panose="02040503050406030204" pitchFamily="18" charset="0"/>
                                </a:rPr>
                              </m:ctrlPr>
                            </m:naryPr>
                            <m:sub>
                              <m:r>
                                <m:rPr>
                                  <m:brk m:alnAt="23"/>
                                </m:rPr>
                                <a:rPr lang="en-US" sz="2400" i="1">
                                  <a:solidFill>
                                    <a:srgbClr val="00B050"/>
                                  </a:solidFill>
                                  <a:latin typeface="Cambria Math" panose="02040503050406030204" pitchFamily="18" charset="0"/>
                                </a:rPr>
                                <m:t>𝑖</m:t>
                              </m:r>
                              <m:r>
                                <a:rPr lang="en-US" sz="2400" i="1">
                                  <a:solidFill>
                                    <a:srgbClr val="00B050"/>
                                  </a:solidFill>
                                  <a:latin typeface="Cambria Math" panose="02040503050406030204" pitchFamily="18" charset="0"/>
                                </a:rPr>
                                <m:t>=1</m:t>
                              </m:r>
                            </m:sub>
                            <m:sup>
                              <m:r>
                                <a:rPr lang="en-US" sz="2400" i="1">
                                  <a:solidFill>
                                    <a:srgbClr val="00B050"/>
                                  </a:solidFill>
                                  <a:latin typeface="Cambria Math" panose="02040503050406030204" pitchFamily="18" charset="0"/>
                                </a:rPr>
                                <m:t>𝑛</m:t>
                              </m:r>
                            </m:sup>
                            <m:e>
                              <m:d>
                                <m:dPr>
                                  <m:ctrlPr>
                                    <a:rPr lang="en-US" sz="2400" i="1">
                                      <a:solidFill>
                                        <a:srgbClr val="00B050"/>
                                      </a:solidFill>
                                      <a:latin typeface="Cambria Math" panose="02040503050406030204" pitchFamily="18" charset="0"/>
                                    </a:rPr>
                                  </m:ctrlPr>
                                </m:dPr>
                                <m:e>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𝑦</m:t>
                                      </m:r>
                                    </m:e>
                                    <m:sub>
                                      <m:r>
                                        <a:rPr lang="en-US" sz="2400" i="1">
                                          <a:solidFill>
                                            <a:srgbClr val="00B050"/>
                                          </a:solidFill>
                                          <a:latin typeface="Cambria Math" panose="02040503050406030204" pitchFamily="18" charset="0"/>
                                        </a:rPr>
                                        <m:t>𝑖</m:t>
                                      </m:r>
                                    </m:sub>
                                  </m:sSub>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sSub>
                                            <m:sSubPr>
                                              <m:ctrlPr>
                                                <a:rPr lang="en-US" sz="2400" i="1" dirty="0">
                                                  <a:solidFill>
                                                    <a:srgbClr val="00B050"/>
                                                  </a:solidFill>
                                                  <a:latin typeface="Cambria Math" panose="02040503050406030204" pitchFamily="18" charset="0"/>
                                                </a:rPr>
                                              </m:ctrlPr>
                                            </m:sSubPr>
                                            <m:e>
                                              <m:r>
                                                <a:rPr lang="en-US" sz="2400" i="1" dirty="0">
                                                  <a:solidFill>
                                                    <a:srgbClr val="00B050"/>
                                                  </a:solidFill>
                                                  <a:latin typeface="Cambria Math" panose="02040503050406030204" pitchFamily="18" charset="0"/>
                                                </a:rPr>
                                                <m:t>𝑝</m:t>
                                              </m:r>
                                            </m:e>
                                            <m:sub>
                                              <m:r>
                                                <a:rPr lang="en-US" sz="2400" i="1" dirty="0">
                                                  <a:solidFill>
                                                    <a:srgbClr val="00B050"/>
                                                  </a:solidFill>
                                                  <a:latin typeface="Cambria Math" panose="02040503050406030204" pitchFamily="18" charset="0"/>
                                                </a:rPr>
                                                <m:t>𝑖</m:t>
                                              </m:r>
                                            </m:sub>
                                          </m:sSub>
                                        </m:e>
                                      </m:d>
                                    </m:e>
                                  </m:func>
                                  <m:r>
                                    <a:rPr lang="en-US" sz="2400" i="1">
                                      <a:solidFill>
                                        <a:srgbClr val="00B050"/>
                                      </a:solidFill>
                                      <a:latin typeface="Cambria Math" panose="02040503050406030204" pitchFamily="18" charset="0"/>
                                    </a:rPr>
                                    <m:t>+</m:t>
                                  </m:r>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1−</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𝑦</m:t>
                                          </m:r>
                                        </m:e>
                                        <m:sub>
                                          <m:r>
                                            <a:rPr lang="en-US" sz="2400" i="1">
                                              <a:solidFill>
                                                <a:srgbClr val="00B050"/>
                                              </a:solidFill>
                                              <a:latin typeface="Cambria Math" panose="02040503050406030204" pitchFamily="18" charset="0"/>
                                            </a:rPr>
                                            <m:t>𝑖</m:t>
                                          </m:r>
                                        </m:sub>
                                      </m:sSub>
                                    </m:e>
                                  </m:d>
                                  <m:func>
                                    <m:funcPr>
                                      <m:ctrlPr>
                                        <a:rPr lang="en-US" sz="2400" i="1">
                                          <a:solidFill>
                                            <a:srgbClr val="00B050"/>
                                          </a:solidFill>
                                          <a:latin typeface="Cambria Math" panose="02040503050406030204" pitchFamily="18" charset="0"/>
                                        </a:rPr>
                                      </m:ctrlPr>
                                    </m:funcPr>
                                    <m:fName>
                                      <m:r>
                                        <m:rPr>
                                          <m:sty m:val="p"/>
                                        </m:rPr>
                                        <a:rPr lang="en-US" sz="2400">
                                          <a:solidFill>
                                            <a:srgbClr val="00B050"/>
                                          </a:solidFill>
                                          <a:latin typeface="Cambria Math" panose="02040503050406030204" pitchFamily="18" charset="0"/>
                                        </a:rPr>
                                        <m:t>ln</m:t>
                                      </m:r>
                                    </m:fName>
                                    <m:e>
                                      <m:d>
                                        <m:dPr>
                                          <m:ctrlPr>
                                            <a:rPr lang="en-US" sz="2400" i="1">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1−</m:t>
                                          </m:r>
                                          <m:sSub>
                                            <m:sSubPr>
                                              <m:ctrlPr>
                                                <a:rPr lang="en-US" sz="2400" i="1" dirty="0">
                                                  <a:solidFill>
                                                    <a:srgbClr val="00B050"/>
                                                  </a:solidFill>
                                                  <a:latin typeface="Cambria Math" panose="02040503050406030204" pitchFamily="18" charset="0"/>
                                                </a:rPr>
                                              </m:ctrlPr>
                                            </m:sSubPr>
                                            <m:e>
                                              <m:r>
                                                <a:rPr lang="en-US" sz="2400" i="1" dirty="0">
                                                  <a:solidFill>
                                                    <a:srgbClr val="00B050"/>
                                                  </a:solidFill>
                                                  <a:latin typeface="Cambria Math" panose="02040503050406030204" pitchFamily="18" charset="0"/>
                                                </a:rPr>
                                                <m:t>𝑝</m:t>
                                              </m:r>
                                            </m:e>
                                            <m:sub>
                                              <m:r>
                                                <a:rPr lang="en-US" sz="2400" i="1" dirty="0">
                                                  <a:solidFill>
                                                    <a:srgbClr val="00B050"/>
                                                  </a:solidFill>
                                                  <a:latin typeface="Cambria Math" panose="02040503050406030204" pitchFamily="18" charset="0"/>
                                                </a:rPr>
                                                <m:t>𝑖</m:t>
                                              </m:r>
                                            </m:sub>
                                          </m:sSub>
                                        </m:e>
                                      </m:d>
                                    </m:e>
                                  </m:func>
                                </m:e>
                              </m:d>
                            </m:e>
                          </m:nary>
                          <m:r>
                            <a:rPr lang="en-US" sz="2400" b="0" i="1" dirty="0" smtClean="0">
                              <a:latin typeface="Cambria Math" panose="02040503050406030204" pitchFamily="18" charset="0"/>
                            </a:rPr>
                            <m:t>+</m:t>
                          </m:r>
                          <m:r>
                            <a:rPr lang="en-US" sz="2400" b="0" i="1" dirty="0" smtClean="0">
                              <a:latin typeface="Cambria Math" panose="02040503050406030204" pitchFamily="18" charset="0"/>
                            </a:rPr>
                            <m:t>𝜆</m:t>
                          </m:r>
                          <m:nary>
                            <m:naryPr>
                              <m:chr m:val="∑"/>
                              <m:ctrlPr>
                                <a:rPr lang="en-US" sz="2400" b="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𝑗</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𝑝</m:t>
                              </m:r>
                            </m:sup>
                            <m:e>
                              <m:sSubSup>
                                <m:sSubSupPr>
                                  <m:ctrlPr>
                                    <a:rPr lang="en-US" sz="2400" b="0" i="1" dirty="0" smtClean="0">
                                      <a:latin typeface="Cambria Math" panose="02040503050406030204" pitchFamily="18" charset="0"/>
                                    </a:rPr>
                                  </m:ctrlPr>
                                </m:sSubSupPr>
                                <m:e>
                                  <m:r>
                                    <a:rPr lang="en-US" sz="2400" b="0" i="1" dirty="0" smtClean="0">
                                      <a:latin typeface="Cambria Math" panose="02040503050406030204" pitchFamily="18" charset="0"/>
                                    </a:rPr>
                                    <m:t>𝛽</m:t>
                                  </m:r>
                                </m:e>
                                <m:sub>
                                  <m:r>
                                    <a:rPr lang="en-US" sz="2400" b="0" i="1" dirty="0" smtClean="0">
                                      <a:latin typeface="Cambria Math" panose="02040503050406030204" pitchFamily="18" charset="0"/>
                                    </a:rPr>
                                    <m:t>𝑗</m:t>
                                  </m:r>
                                </m:sub>
                                <m:sup>
                                  <m:r>
                                    <a:rPr lang="en-US" sz="2400" b="0" i="1" dirty="0" smtClean="0">
                                      <a:latin typeface="Cambria Math" panose="02040503050406030204" pitchFamily="18" charset="0"/>
                                    </a:rPr>
                                    <m:t>2</m:t>
                                  </m:r>
                                </m:sup>
                              </m:sSubSup>
                            </m:e>
                          </m:nary>
                        </m:e>
                      </m:d>
                      <m:r>
                        <a:rPr lang="en-US" sz="2400" i="1">
                          <a:latin typeface="Cambria Math" panose="02040503050406030204" pitchFamily="18" charset="0"/>
                        </a:rPr>
                        <m:t> </m:t>
                      </m:r>
                    </m:oMath>
                  </m:oMathPara>
                </a14:m>
                <a:endParaRPr lang="en-US" sz="2400" dirty="0"/>
              </a:p>
            </p:txBody>
          </p:sp>
        </mc:Choice>
        <mc:Fallback xmlns="">
          <p:sp>
            <p:nvSpPr>
              <p:cNvPr id="5" name="Rectangle 4">
                <a:extLst>
                  <a:ext uri="{FF2B5EF4-FFF2-40B4-BE49-F238E27FC236}">
                    <a16:creationId xmlns:a16="http://schemas.microsoft.com/office/drawing/2014/main" id="{951CE037-34A6-6642-939C-064D3D37F7CE}"/>
                  </a:ext>
                </a:extLst>
              </p:cNvPr>
              <p:cNvSpPr>
                <a:spLocks noRot="1" noChangeAspect="1" noMove="1" noResize="1" noEditPoints="1" noAdjustHandles="1" noChangeArrowheads="1" noChangeShapeType="1" noTextEdit="1"/>
              </p:cNvSpPr>
              <p:nvPr/>
            </p:nvSpPr>
            <p:spPr>
              <a:xfrm>
                <a:off x="2775159" y="2181602"/>
                <a:ext cx="7917039" cy="1266180"/>
              </a:xfrm>
              <a:prstGeom prst="rect">
                <a:avLst/>
              </a:prstGeom>
              <a:blipFill>
                <a:blip r:embed="rId4"/>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C737D55-22E9-438C-AFB5-423CFD07D960}"/>
              </a:ext>
            </a:extLst>
          </p:cNvPr>
          <p:cNvSpPr txBox="1"/>
          <p:nvPr/>
        </p:nvSpPr>
        <p:spPr>
          <a:xfrm>
            <a:off x="6251371" y="1943773"/>
            <a:ext cx="1935481" cy="369332"/>
          </a:xfrm>
          <a:prstGeom prst="rect">
            <a:avLst/>
          </a:prstGeom>
          <a:noFill/>
        </p:spPr>
        <p:txBody>
          <a:bodyPr wrap="square" rtlCol="0">
            <a:spAutoFit/>
          </a:bodyPr>
          <a:lstStyle/>
          <a:p>
            <a:r>
              <a:rPr lang="en-US" dirty="0">
                <a:ln w="0"/>
                <a:solidFill>
                  <a:srgbClr val="00B050"/>
                </a:solidFill>
                <a:effectLst>
                  <a:outerShdw blurRad="38100" dist="19050" dir="2700000" algn="tl" rotWithShape="0">
                    <a:schemeClr val="dk1">
                      <a:alpha val="40000"/>
                    </a:schemeClr>
                  </a:outerShdw>
                </a:effectLst>
              </a:rPr>
              <a:t>Log-likelihood</a:t>
            </a:r>
          </a:p>
        </p:txBody>
      </p:sp>
      <p:sp>
        <p:nvSpPr>
          <p:cNvPr id="7" name="Rectangle 6">
            <a:extLst>
              <a:ext uri="{FF2B5EF4-FFF2-40B4-BE49-F238E27FC236}">
                <a16:creationId xmlns:a16="http://schemas.microsoft.com/office/drawing/2014/main" id="{2D7FEB30-2047-4042-B75D-5F1066BB70D8}"/>
              </a:ext>
            </a:extLst>
          </p:cNvPr>
          <p:cNvSpPr/>
          <p:nvPr/>
        </p:nvSpPr>
        <p:spPr>
          <a:xfrm>
            <a:off x="4419600" y="2286000"/>
            <a:ext cx="4572000" cy="11617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179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66A1-AC4C-4224-821B-94A8C0C5CF7A}"/>
              </a:ext>
            </a:extLst>
          </p:cNvPr>
          <p:cNvSpPr>
            <a:spLocks noGrp="1"/>
          </p:cNvSpPr>
          <p:nvPr>
            <p:ph type="title"/>
          </p:nvPr>
        </p:nvSpPr>
        <p:spPr/>
        <p:txBody>
          <a:bodyPr/>
          <a:lstStyle/>
          <a:p>
            <a:r>
              <a:rPr lang="en-US" dirty="0"/>
              <a:t>Review: Why log-likelihood?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0548D4-283B-46B7-A3EE-794E747A6977}"/>
                  </a:ext>
                </a:extLst>
              </p:cNvPr>
              <p:cNvSpPr>
                <a:spLocks noGrp="1"/>
              </p:cNvSpPr>
              <p:nvPr>
                <p:ph idx="1"/>
              </p:nvPr>
            </p:nvSpPr>
            <p:spPr/>
            <p:txBody>
              <a:bodyPr/>
              <a:lstStyle/>
              <a:p>
                <a:r>
                  <a:rPr lang="en-US" dirty="0"/>
                  <a:t>The base of log does not matter. Assume we use natural base.</a:t>
                </a:r>
              </a:p>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100</m:t>
                                </m:r>
                              </m:sub>
                            </m:sSub>
                          </m:e>
                        </m:d>
                      </m:e>
                    </m:func>
                    <m:r>
                      <a:rPr lang="en-US" b="0" i="1" smtClean="0">
                        <a:latin typeface="Cambria Math" panose="02040503050406030204" pitchFamily="18" charset="0"/>
                      </a:rPr>
                      <m:t>=</m:t>
                    </m:r>
                    <m:r>
                      <a:rPr lang="en-US" b="0" i="1" smtClean="0">
                        <a:latin typeface="Cambria Math" panose="02040503050406030204" pitchFamily="18" charset="0"/>
                      </a:rPr>
                      <m:t>𝑙𝑛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𝑙𝑛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100</m:t>
                        </m:r>
                      </m:sub>
                    </m:sSub>
                  </m:oMath>
                </a14:m>
                <a:endParaRPr lang="en-US" dirty="0"/>
              </a:p>
              <a:p>
                <a14:m>
                  <m:oMath xmlns:m="http://schemas.openxmlformats.org/officeDocument/2006/math">
                    <m:r>
                      <a:rPr lang="en-US" b="0" i="1" smtClean="0">
                        <a:latin typeface="Cambria Math" panose="02040503050406030204" pitchFamily="18" charset="0"/>
                      </a:rPr>
                      <m:t>𝑙𝑖𝑘𝑒𝑙𝑖h𝑜𝑜𝑑</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0.8</m:t>
                        </m:r>
                      </m:e>
                      <m:sup>
                        <m:r>
                          <a:rPr lang="en-US" b="0" i="1" smtClean="0">
                            <a:latin typeface="Cambria Math" panose="02040503050406030204" pitchFamily="18" charset="0"/>
                          </a:rPr>
                          <m:t>100</m:t>
                        </m:r>
                      </m:sup>
                    </m:sSup>
                    <m:r>
                      <a:rPr lang="en-US" b="0" i="1" smtClean="0">
                        <a:latin typeface="Cambria Math" panose="02040503050406030204" pitchFamily="18" charset="0"/>
                      </a:rPr>
                      <m:t>≈0</m:t>
                    </m:r>
                  </m:oMath>
                </a14:m>
                <a:endParaRPr lang="en-US" b="0" i="1" dirty="0">
                  <a:latin typeface="Cambria Math" panose="02040503050406030204" pitchFamily="18" charset="0"/>
                </a:endParaRPr>
              </a:p>
              <a:p>
                <a14:m>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𝑙𝑜𝑔</m:t>
                        </m:r>
                        <m:r>
                          <m:rPr>
                            <m:sty m:val="p"/>
                          </m:rPr>
                          <a:rPr lang="en-US" b="0" i="0" smtClean="0">
                            <a:latin typeface="Cambria Math" panose="02040503050406030204" pitchFamily="18" charset="0"/>
                          </a:rPr>
                          <m:t>likelihood</m:t>
                        </m:r>
                        <m:r>
                          <a:rPr lang="en-US" b="0" i="0" smtClean="0">
                            <a:latin typeface="Cambria Math" panose="02040503050406030204" pitchFamily="18" charset="0"/>
                          </a:rPr>
                          <m:t>= </m:t>
                        </m:r>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0.8</m:t>
                                </m:r>
                              </m:e>
                              <m:sup>
                                <m:r>
                                  <a:rPr lang="en-US" i="1">
                                    <a:latin typeface="Cambria Math" panose="02040503050406030204" pitchFamily="18" charset="0"/>
                                  </a:rPr>
                                  <m:t>100</m:t>
                                </m:r>
                              </m:sup>
                            </m:sSup>
                          </m:e>
                        </m:d>
                      </m:e>
                    </m:func>
                    <m:r>
                      <a:rPr lang="en-US" b="0" i="1" smtClean="0">
                        <a:latin typeface="Cambria Math" panose="02040503050406030204" pitchFamily="18" charset="0"/>
                      </a:rPr>
                      <m:t>=100</m:t>
                    </m:r>
                    <m:r>
                      <a:rPr lang="en-US" b="0" i="1" smtClean="0">
                        <a:latin typeface="Cambria Math" panose="02040503050406030204" pitchFamily="18" charset="0"/>
                      </a:rPr>
                      <m:t>𝑙𝑛</m:t>
                    </m:r>
                    <m:r>
                      <a:rPr lang="en-US" b="0" i="1" smtClean="0">
                        <a:latin typeface="Cambria Math" panose="02040503050406030204" pitchFamily="18" charset="0"/>
                      </a:rPr>
                      <m:t>0.8=−22.31</m:t>
                    </m:r>
                  </m:oMath>
                </a14:m>
                <a:endParaRPr lang="en-US" dirty="0"/>
              </a:p>
            </p:txBody>
          </p:sp>
        </mc:Choice>
        <mc:Fallback xmlns="">
          <p:sp>
            <p:nvSpPr>
              <p:cNvPr id="3" name="Content Placeholder 2">
                <a:extLst>
                  <a:ext uri="{FF2B5EF4-FFF2-40B4-BE49-F238E27FC236}">
                    <a16:creationId xmlns:a16="http://schemas.microsoft.com/office/drawing/2014/main" id="{BD0548D4-283B-46B7-A3EE-794E747A6977}"/>
                  </a:ext>
                </a:extLst>
              </p:cNvPr>
              <p:cNvSpPr>
                <a:spLocks noGrp="1" noRot="1" noChangeAspect="1" noMove="1" noResize="1" noEditPoints="1" noAdjustHandles="1" noChangeArrowheads="1" noChangeShapeType="1" noTextEdit="1"/>
              </p:cNvSpPr>
              <p:nvPr>
                <p:ph idx="1"/>
              </p:nvPr>
            </p:nvSpPr>
            <p:spPr>
              <a:blipFill>
                <a:blip r:embed="rId2"/>
                <a:stretch>
                  <a:fillRect l="-1167" t="-1829" r="-2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7878529-9773-47B1-9CA0-041C2C1BDFAF}"/>
              </a:ext>
            </a:extLst>
          </p:cNvPr>
          <p:cNvSpPr>
            <a:spLocks noGrp="1"/>
          </p:cNvSpPr>
          <p:nvPr>
            <p:ph type="sldNum" sz="quarter" idx="12"/>
          </p:nvPr>
        </p:nvSpPr>
        <p:spPr/>
        <p:txBody>
          <a:bodyPr/>
          <a:lstStyle/>
          <a:p>
            <a:fld id="{F9913601-2E22-4589-A394-4D3650FFD697}"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56783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a:t>
            </a:r>
            <a:endParaRPr lang="en-US" dirty="0">
              <a:effectLst/>
            </a:endParaRPr>
          </a:p>
        </p:txBody>
      </p:sp>
      <p:pic>
        <p:nvPicPr>
          <p:cNvPr id="5" name="Picture 4">
            <a:extLst>
              <a:ext uri="{FF2B5EF4-FFF2-40B4-BE49-F238E27FC236}">
                <a16:creationId xmlns:a16="http://schemas.microsoft.com/office/drawing/2014/main" id="{AC75C719-4E29-3E47-8087-B0AE46AC01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76600" y="1718424"/>
            <a:ext cx="6934200" cy="5146664"/>
          </a:xfrm>
          <a:prstGeom prst="rect">
            <a:avLst/>
          </a:prstGeom>
        </p:spPr>
      </p:pic>
    </p:spTree>
    <p:extLst>
      <p:ext uri="{BB962C8B-B14F-4D97-AF65-F5344CB8AC3E}">
        <p14:creationId xmlns:p14="http://schemas.microsoft.com/office/powerpoint/2010/main" val="102962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717433"/>
              </a:xfrm>
            </p:spPr>
            <p:txBody>
              <a:bodyPr/>
              <a:lstStyle/>
              <a:p>
                <a:r>
                  <a:rPr lang="en-US" dirty="0"/>
                  <a:t>Let’s see how this plays out in an example in logistic regression. (recall: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=1/</m:t>
                    </m:r>
                    <m:r>
                      <a:rPr lang="en-US" b="0" i="1" smtClean="0">
                        <a:latin typeface="Cambria Math" panose="02040503050406030204" pitchFamily="18" charset="0"/>
                      </a:rPr>
                      <m:t>𝜆</m:t>
                    </m:r>
                  </m:oMath>
                </a14:m>
                <a:r>
                  <a:rPr lang="en-US" dirty="0"/>
                  <a:t>)</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717433"/>
              </a:xfrm>
              <a:blipFill>
                <a:blip r:embed="rId2"/>
                <a:stretch>
                  <a:fillRect l="-1299" t="-193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EB85533-BA37-BA46-965F-48924CC2FFE1}"/>
              </a:ext>
            </a:extLst>
          </p:cNvPr>
          <p:cNvPicPr>
            <a:picLocks noChangeAspect="1"/>
          </p:cNvPicPr>
          <p:nvPr/>
        </p:nvPicPr>
        <p:blipFill>
          <a:blip r:embed="rId3"/>
          <a:stretch>
            <a:fillRect/>
          </a:stretch>
        </p:blipFill>
        <p:spPr>
          <a:xfrm>
            <a:off x="3124200" y="2331016"/>
            <a:ext cx="6818055" cy="4469794"/>
          </a:xfrm>
          <a:prstGeom prst="rect">
            <a:avLst/>
          </a:prstGeom>
        </p:spPr>
      </p:pic>
      <p:sp>
        <p:nvSpPr>
          <p:cNvPr id="5" name="TextBox 4">
            <a:extLst>
              <a:ext uri="{FF2B5EF4-FFF2-40B4-BE49-F238E27FC236}">
                <a16:creationId xmlns:a16="http://schemas.microsoft.com/office/drawing/2014/main" id="{34772462-36CB-4E10-A219-53B8AA031267}"/>
              </a:ext>
            </a:extLst>
          </p:cNvPr>
          <p:cNvSpPr txBox="1"/>
          <p:nvPr/>
        </p:nvSpPr>
        <p:spPr>
          <a:xfrm>
            <a:off x="7391401" y="2667000"/>
            <a:ext cx="2209800" cy="646331"/>
          </a:xfrm>
          <a:prstGeom prst="rect">
            <a:avLst/>
          </a:prstGeom>
          <a:noFill/>
        </p:spPr>
        <p:txBody>
          <a:bodyPr wrap="square" rtlCol="0">
            <a:spAutoFit/>
          </a:bodyPr>
          <a:lstStyle/>
          <a:p>
            <a:r>
              <a:rPr lang="en-US" dirty="0">
                <a:ln w="0"/>
                <a:solidFill>
                  <a:srgbClr val="0070C0"/>
                </a:solidFill>
                <a:effectLst>
                  <a:outerShdw blurRad="38100" dist="19050" dir="2700000" algn="tl" rotWithShape="0">
                    <a:schemeClr val="dk1">
                      <a:alpha val="40000"/>
                    </a:schemeClr>
                  </a:outerShdw>
                </a:effectLst>
              </a:rPr>
              <a:t>Blue: L2</a:t>
            </a:r>
          </a:p>
          <a:p>
            <a:r>
              <a:rPr lang="en-US" dirty="0">
                <a:ln w="0"/>
                <a:effectLst>
                  <a:outerShdw blurRad="38100" dist="19050" dir="2700000" algn="tl" rotWithShape="0">
                    <a:schemeClr val="dk1">
                      <a:alpha val="40000"/>
                    </a:schemeClr>
                  </a:outerShdw>
                </a:effectLst>
              </a:rPr>
              <a:t>Black: L1</a:t>
            </a:r>
          </a:p>
        </p:txBody>
      </p:sp>
    </p:spTree>
    <p:extLst>
      <p:ext uri="{BB962C8B-B14F-4D97-AF65-F5344CB8AC3E}">
        <p14:creationId xmlns:p14="http://schemas.microsoft.com/office/powerpoint/2010/main" val="87819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Regularization in Logistic Regression: tuning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t="-10870" b="-35507"/>
                </a:stretch>
              </a:blipFill>
            </p:spPr>
            <p:txBody>
              <a:bodyPr/>
              <a:lstStyle/>
              <a:p>
                <a:r>
                  <a:rPr lang="en-US">
                    <a:noFill/>
                  </a:rPr>
                  <a:t> </a:t>
                </a:r>
              </a:p>
            </p:txBody>
          </p:sp>
        </mc:Fallback>
      </mc:AlternateContent>
      <p:sp>
        <p:nvSpPr>
          <p:cNvPr id="3" name="Content Placeholder 2"/>
          <p:cNvSpPr>
            <a:spLocks noGrp="1"/>
          </p:cNvSpPr>
          <p:nvPr>
            <p:ph idx="1"/>
          </p:nvPr>
        </p:nvSpPr>
        <p:spPr>
          <a:xfrm>
            <a:off x="833415" y="1177758"/>
            <a:ext cx="10327008" cy="4717433"/>
          </a:xfrm>
        </p:spPr>
        <p:txBody>
          <a:bodyPr>
            <a:normAutofit fontScale="92500"/>
          </a:bodyPr>
          <a:lstStyle/>
          <a:p>
            <a:r>
              <a:rPr lang="en-US" dirty="0"/>
              <a:t>Just like in linear regression, the regularization weight must be chosen. How should we go about doing this? </a:t>
            </a:r>
          </a:p>
          <a:p>
            <a:endParaRPr lang="en-US" sz="900" dirty="0"/>
          </a:p>
          <a:p>
            <a:r>
              <a:rPr lang="en-US" dirty="0"/>
              <a:t>Through building multiple training and test sets (through </a:t>
            </a:r>
            <a:r>
              <a:rPr lang="en-US" i="1" dirty="0"/>
              <a:t>k</a:t>
            </a:r>
            <a:r>
              <a:rPr lang="en-US" dirty="0"/>
              <a:t>-fold or random subsets), we can select the best weight to mimic out-of-sample prediction. </a:t>
            </a:r>
          </a:p>
          <a:p>
            <a:endParaRPr lang="en-US" dirty="0"/>
          </a:p>
          <a:p>
            <a:r>
              <a:rPr lang="en-US" dirty="0"/>
              <a:t>How could we measure how well each model fits the test sets? </a:t>
            </a:r>
          </a:p>
          <a:p>
            <a:endParaRPr lang="en-US" sz="900" dirty="0"/>
          </a:p>
          <a:p>
            <a:r>
              <a:rPr lang="en-US" dirty="0"/>
              <a:t>We should measure this based on some loss function! </a:t>
            </a:r>
            <a:endParaRPr lang="en-US" dirty="0">
              <a:effectLst/>
            </a:endParaRPr>
          </a:p>
        </p:txBody>
      </p:sp>
    </p:spTree>
    <p:extLst>
      <p:ext uri="{BB962C8B-B14F-4D97-AF65-F5344CB8AC3E}">
        <p14:creationId xmlns:p14="http://schemas.microsoft.com/office/powerpoint/2010/main" val="22784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0AB4-3049-6B4A-A6EA-4390CF235DB8}"/>
              </a:ext>
            </a:extLst>
          </p:cNvPr>
          <p:cNvSpPr>
            <a:spLocks noGrp="1"/>
          </p:cNvSpPr>
          <p:nvPr>
            <p:ph type="title"/>
          </p:nvPr>
        </p:nvSpPr>
        <p:spPr/>
        <p:txBody>
          <a:bodyPr/>
          <a:lstStyle/>
          <a:p>
            <a:r>
              <a:rPr lang="en-US" dirty="0"/>
              <a:t>Regularized Decision Boundaries</a:t>
            </a:r>
          </a:p>
        </p:txBody>
      </p:sp>
      <p:pic>
        <p:nvPicPr>
          <p:cNvPr id="5" name="Content Placeholder 4">
            <a:extLst>
              <a:ext uri="{FF2B5EF4-FFF2-40B4-BE49-F238E27FC236}">
                <a16:creationId xmlns:a16="http://schemas.microsoft.com/office/drawing/2014/main" id="{119C2FB5-CB81-3941-B611-B78E9B158AD8}"/>
              </a:ext>
            </a:extLst>
          </p:cNvPr>
          <p:cNvPicPr>
            <a:picLocks noGrp="1" noChangeAspect="1"/>
          </p:cNvPicPr>
          <p:nvPr>
            <p:ph idx="1"/>
          </p:nvPr>
        </p:nvPicPr>
        <p:blipFill>
          <a:blip r:embed="rId3"/>
          <a:stretch>
            <a:fillRect/>
          </a:stretch>
        </p:blipFill>
        <p:spPr>
          <a:xfrm>
            <a:off x="2078368" y="1326193"/>
            <a:ext cx="7817314" cy="4732221"/>
          </a:xfrm>
          <a:prstGeom prst="rect">
            <a:avLst/>
          </a:prstGeom>
        </p:spPr>
      </p:pic>
      <p:sp>
        <p:nvSpPr>
          <p:cNvPr id="4" name="Slide Number Placeholder 3">
            <a:extLst>
              <a:ext uri="{FF2B5EF4-FFF2-40B4-BE49-F238E27FC236}">
                <a16:creationId xmlns:a16="http://schemas.microsoft.com/office/drawing/2014/main" id="{54B28E6E-ED0F-624E-B350-CBAB031C99B5}"/>
              </a:ext>
            </a:extLst>
          </p:cNvPr>
          <p:cNvSpPr>
            <a:spLocks noGrp="1"/>
          </p:cNvSpPr>
          <p:nvPr>
            <p:ph type="sldNum" sz="quarter" idx="12"/>
          </p:nvPr>
        </p:nvSpPr>
        <p:spPr/>
        <p:txBody>
          <a:bodyPr/>
          <a:lstStyle/>
          <a:p>
            <a:fld id="{8C616E8F-BF65-1643-9F00-FF84D0665BC6}" type="slidenum">
              <a:rPr lang="en-US" smtClean="0"/>
              <a:t>16</a:t>
            </a:fld>
            <a:endParaRPr lang="en-US"/>
          </a:p>
        </p:txBody>
      </p:sp>
    </p:spTree>
    <p:extLst>
      <p:ext uri="{BB962C8B-B14F-4D97-AF65-F5344CB8AC3E}">
        <p14:creationId xmlns:p14="http://schemas.microsoft.com/office/powerpoint/2010/main" val="1270266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4A25616-DB35-4A89-B921-A1A6C57E3853}"/>
                  </a:ext>
                </a:extLst>
              </p:cNvPr>
              <p:cNvSpPr>
                <a:spLocks noGrp="1"/>
              </p:cNvSpPr>
              <p:nvPr>
                <p:ph type="title"/>
              </p:nvPr>
            </p:nvSpPr>
            <p:spPr/>
            <p:txBody>
              <a:bodyPr/>
              <a:lstStyle/>
              <a:p>
                <a:r>
                  <a:rPr lang="en-US" dirty="0"/>
                  <a:t>Cross validation to select </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endParaRPr lang="en-US" dirty="0"/>
              </a:p>
            </p:txBody>
          </p:sp>
        </mc:Choice>
        <mc:Fallback xmlns="">
          <p:sp>
            <p:nvSpPr>
              <p:cNvPr id="2" name="Title 1">
                <a:extLst>
                  <a:ext uri="{FF2B5EF4-FFF2-40B4-BE49-F238E27FC236}">
                    <a16:creationId xmlns:a16="http://schemas.microsoft.com/office/drawing/2014/main" id="{64A25616-DB35-4A89-B921-A1A6C57E3853}"/>
                  </a:ext>
                </a:extLst>
              </p:cNvPr>
              <p:cNvSpPr>
                <a:spLocks noGrp="1" noRot="1" noChangeAspect="1" noMove="1" noResize="1" noEditPoints="1" noAdjustHandles="1" noChangeArrowheads="1" noChangeShapeType="1" noTextEdit="1"/>
              </p:cNvSpPr>
              <p:nvPr>
                <p:ph type="title"/>
              </p:nvPr>
            </p:nvSpPr>
            <p:spPr>
              <a:blipFill>
                <a:blip r:embed="rId3"/>
                <a:stretch>
                  <a:fillRect t="-11940" b="-35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8A23E-55C9-4E10-A3AC-7446439B0946}"/>
                  </a:ext>
                </a:extLst>
              </p:cNvPr>
              <p:cNvSpPr>
                <a:spLocks noGrp="1"/>
              </p:cNvSpPr>
              <p:nvPr>
                <p:ph idx="1"/>
              </p:nvPr>
            </p:nvSpPr>
            <p:spPr>
              <a:xfrm>
                <a:off x="2209800" y="1143000"/>
                <a:ext cx="7772400" cy="3276600"/>
              </a:xfrm>
              <a:ln>
                <a:solidFill>
                  <a:srgbClr val="FF0000"/>
                </a:solidFill>
              </a:ln>
            </p:spPr>
            <p:txBody>
              <a:bodyPr>
                <a:normAutofit fontScale="62500" lnSpcReduction="20000"/>
              </a:bodyPr>
              <a:lstStyle/>
              <a:p>
                <a:r>
                  <a:rPr lang="en-US" b="1" i="1" dirty="0">
                    <a:latin typeface="Cambria Math" panose="02040503050406030204" pitchFamily="18" charset="0"/>
                  </a:rPr>
                  <a:t>%Cross validation to select </a:t>
                </a:r>
                <a14:m>
                  <m:oMath xmlns:m="http://schemas.openxmlformats.org/officeDocument/2006/math">
                    <m:r>
                      <a:rPr lang="en-US" b="1" i="1" smtClean="0">
                        <a:latin typeface="Cambria Math" panose="02040503050406030204" pitchFamily="18" charset="0"/>
                      </a:rPr>
                      <m:t>𝝀</m:t>
                    </m:r>
                  </m:oMath>
                </a14:m>
                <a:r>
                  <a:rPr lang="en-US" b="1" i="1" dirty="0">
                    <a:latin typeface="Cambria Math" panose="02040503050406030204" pitchFamily="18" charset="0"/>
                  </a:rPr>
                  <a:t> in logistic regression with regularization</a:t>
                </a:r>
              </a:p>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0.1,1,10,100,1000</m:t>
                        </m:r>
                      </m:e>
                    </m:d>
                  </m:oMath>
                </a14:m>
                <a:endParaRPr lang="en-US" b="0" dirty="0"/>
              </a:p>
              <a:p>
                <a:r>
                  <a:rPr lang="en-US" dirty="0"/>
                  <a:t>For each </a:t>
                </a:r>
                <a14:m>
                  <m:oMath xmlns:m="http://schemas.openxmlformats.org/officeDocument/2006/math">
                    <m:r>
                      <a:rPr lang="en-US" b="0" i="1" smtClean="0">
                        <a:latin typeface="Cambria Math" panose="02040503050406030204" pitchFamily="18" charset="0"/>
                      </a:rPr>
                      <m:t>𝜆</m:t>
                    </m:r>
                    <m:r>
                      <a:rPr lang="en-US" b="0" i="0" smtClean="0">
                        <a:latin typeface="Cambria Math" panose="02040503050406030204" pitchFamily="18" charset="0"/>
                      </a:rPr>
                      <m:t>:</m:t>
                    </m:r>
                  </m:oMath>
                </a14:m>
                <a:endParaRPr lang="en-US" b="0" dirty="0"/>
              </a:p>
              <a:p>
                <a:pPr lvl="1"/>
                <a:r>
                  <a:rPr lang="en-US" b="0" dirty="0"/>
                  <a:t>For each fold </a:t>
                </a:r>
              </a:p>
              <a:p>
                <a:pPr lvl="2"/>
                <a:r>
                  <a:rPr lang="en-US" dirty="0"/>
                  <a:t>Estimate beta according to new loss = -log-likelihood + </a:t>
                </a:r>
                <a14:m>
                  <m:oMath xmlns:m="http://schemas.openxmlformats.org/officeDocument/2006/math">
                    <m:r>
                      <a:rPr lang="en-US" b="0" i="1" smtClean="0">
                        <a:latin typeface="Cambria Math" panose="02040503050406030204" pitchFamily="18" charset="0"/>
                      </a:rPr>
                      <m:t>𝜆</m:t>
                    </m:r>
                  </m:oMath>
                </a14:m>
                <a:r>
                  <a:rPr lang="en-US" dirty="0"/>
                  <a:t> l2, using training (k-1 folds other than the current one)</a:t>
                </a:r>
              </a:p>
              <a:p>
                <a:pPr lvl="2"/>
                <a:r>
                  <a:rPr lang="en-US" dirty="0"/>
                  <a:t>evaluate the performance using validation (the current fold)</a:t>
                </a:r>
              </a:p>
              <a:p>
                <a:pPr lvl="1"/>
                <a:r>
                  <a:rPr lang="en-US" dirty="0"/>
                  <a:t>Average out the performance of the current </a:t>
                </a:r>
                <a14:m>
                  <m:oMath xmlns:m="http://schemas.openxmlformats.org/officeDocument/2006/math">
                    <m:r>
                      <a:rPr lang="en-US" b="0" i="1" smtClean="0">
                        <a:latin typeface="Cambria Math" panose="02040503050406030204" pitchFamily="18" charset="0"/>
                      </a:rPr>
                      <m:t>𝜆</m:t>
                    </m:r>
                  </m:oMath>
                </a14:m>
                <a:r>
                  <a:rPr lang="en-US" dirty="0"/>
                  <a:t> for K folds, say accuracy for </a:t>
                </a:r>
                <a14:m>
                  <m:oMath xmlns:m="http://schemas.openxmlformats.org/officeDocument/2006/math">
                    <m:r>
                      <a:rPr lang="en-US" i="1">
                        <a:latin typeface="Cambria Math" panose="02040503050406030204" pitchFamily="18" charset="0"/>
                      </a:rPr>
                      <m:t>𝜆</m:t>
                    </m:r>
                  </m:oMath>
                </a14:m>
                <a:endParaRPr lang="en-US" dirty="0"/>
              </a:p>
              <a:p>
                <a:r>
                  <a:rPr lang="en-US" dirty="0"/>
                  <a:t>Pick the </a:t>
                </a:r>
                <a14:m>
                  <m:oMath xmlns:m="http://schemas.openxmlformats.org/officeDocument/2006/math">
                    <m:r>
                      <a:rPr lang="en-US" b="0" i="1" smtClean="0">
                        <a:latin typeface="Cambria Math" panose="02040503050406030204" pitchFamily="18" charset="0"/>
                      </a:rPr>
                      <m:t>𝜆</m:t>
                    </m:r>
                  </m:oMath>
                </a14:m>
                <a:r>
                  <a:rPr lang="en-US" dirty="0"/>
                  <a:t> with the highest accuracy</a:t>
                </a:r>
              </a:p>
            </p:txBody>
          </p:sp>
        </mc:Choice>
        <mc:Fallback xmlns="">
          <p:sp>
            <p:nvSpPr>
              <p:cNvPr id="3" name="Content Placeholder 2">
                <a:extLst>
                  <a:ext uri="{FF2B5EF4-FFF2-40B4-BE49-F238E27FC236}">
                    <a16:creationId xmlns:a16="http://schemas.microsoft.com/office/drawing/2014/main" id="{81F8A23E-55C9-4E10-A3AC-7446439B0946}"/>
                  </a:ext>
                </a:extLst>
              </p:cNvPr>
              <p:cNvSpPr>
                <a:spLocks noGrp="1" noRot="1" noChangeAspect="1" noMove="1" noResize="1" noEditPoints="1" noAdjustHandles="1" noChangeArrowheads="1" noChangeShapeType="1" noTextEdit="1"/>
              </p:cNvSpPr>
              <p:nvPr>
                <p:ph idx="1"/>
              </p:nvPr>
            </p:nvSpPr>
            <p:spPr>
              <a:xfrm>
                <a:off x="2209800" y="1143000"/>
                <a:ext cx="7772400" cy="3276600"/>
              </a:xfrm>
              <a:blipFill>
                <a:blip r:embed="rId4"/>
                <a:stretch>
                  <a:fillRect l="-326" t="-2692" r="-1303"/>
                </a:stretch>
              </a:blipFill>
              <a:ln>
                <a:solidFill>
                  <a:srgbClr val="FF0000"/>
                </a:solidFill>
              </a:ln>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AFEE35E-5DD4-4AC1-ABF8-AEF8EF9D6CA2}"/>
              </a:ext>
            </a:extLst>
          </p:cNvPr>
          <p:cNvSpPr>
            <a:spLocks noGrp="1"/>
          </p:cNvSpPr>
          <p:nvPr>
            <p:ph type="sldNum" sz="quarter" idx="12"/>
          </p:nvPr>
        </p:nvSpPr>
        <p:spPr/>
        <p:txBody>
          <a:bodyPr/>
          <a:lstStyle/>
          <a:p>
            <a:fld id="{F9913601-2E22-4589-A394-4D3650FFD697}" type="slidenum">
              <a:rPr lang="en-US" smtClean="0">
                <a:solidFill>
                  <a:prstClr val="black"/>
                </a:solidFill>
              </a:rPr>
              <a:pPr/>
              <a:t>17</a:t>
            </a:fld>
            <a:endParaRPr lang="en-US" dirty="0">
              <a:solidFill>
                <a:prstClr val="black"/>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D5F102-C81E-4569-88FB-136CDA34E943}"/>
                  </a:ext>
                </a:extLst>
              </p:cNvPr>
              <p:cNvSpPr txBox="1"/>
              <p:nvPr/>
            </p:nvSpPr>
            <p:spPr>
              <a:xfrm>
                <a:off x="2214880" y="4659710"/>
                <a:ext cx="7747000" cy="1754326"/>
              </a:xfrm>
              <a:prstGeom prst="rect">
                <a:avLst/>
              </a:prstGeom>
              <a:noFill/>
              <a:ln>
                <a:solidFill>
                  <a:srgbClr val="FF0000"/>
                </a:solidFill>
              </a:ln>
            </p:spPr>
            <p:txBody>
              <a:bodyPr wrap="square" rtlCol="0">
                <a:spAutoFit/>
              </a:bodyPr>
              <a:lstStyle/>
              <a:p>
                <a:r>
                  <a:rPr lang="en-US" b="1" dirty="0"/>
                  <a:t>%Evaluate the selected model on test data:</a:t>
                </a:r>
              </a:p>
              <a:p>
                <a:pPr marL="285750" indent="-285750">
                  <a:buFont typeface="Arial" panose="020B0604020202020204" pitchFamily="34" charset="0"/>
                  <a:buChar char="•"/>
                </a:pPr>
                <a:r>
                  <a:rPr lang="en-US" dirty="0"/>
                  <a:t>Use the selected </a:t>
                </a:r>
                <a14:m>
                  <m:oMath xmlns:m="http://schemas.openxmlformats.org/officeDocument/2006/math">
                    <m:r>
                      <a:rPr lang="en-US" b="0" i="1" smtClean="0">
                        <a:latin typeface="Cambria Math" panose="02040503050406030204" pitchFamily="18" charset="0"/>
                      </a:rPr>
                      <m:t>𝜆</m:t>
                    </m:r>
                  </m:oMath>
                </a14:m>
                <a:r>
                  <a:rPr lang="en-US" dirty="0"/>
                  <a:t>, re-train everything on the training dataset (including all the K folds) =&gt; you can get a beta now</a:t>
                </a:r>
              </a:p>
              <a:p>
                <a:pPr marL="285750" indent="-285750">
                  <a:buFont typeface="Arial" panose="020B0604020202020204" pitchFamily="34" charset="0"/>
                  <a:buChar char="•"/>
                </a:pPr>
                <a:r>
                  <a:rPr lang="en-US" dirty="0"/>
                  <a:t>Use the learned beta to predict the unseen data points in test dataset</a:t>
                </a:r>
              </a:p>
              <a:p>
                <a:pPr marL="285750" indent="-285750">
                  <a:buFont typeface="Arial" panose="020B0604020202020204" pitchFamily="34" charset="0"/>
                  <a:buChar char="•"/>
                </a:pPr>
                <a:r>
                  <a:rPr lang="en-US" dirty="0"/>
                  <a:t>Report the accuracy in test dataset</a:t>
                </a:r>
              </a:p>
              <a:p>
                <a:endParaRPr lang="en-US" dirty="0"/>
              </a:p>
            </p:txBody>
          </p:sp>
        </mc:Choice>
        <mc:Fallback xmlns="">
          <p:sp>
            <p:nvSpPr>
              <p:cNvPr id="5" name="TextBox 4">
                <a:extLst>
                  <a:ext uri="{FF2B5EF4-FFF2-40B4-BE49-F238E27FC236}">
                    <a16:creationId xmlns:a16="http://schemas.microsoft.com/office/drawing/2014/main" id="{8AD5F102-C81E-4569-88FB-136CDA34E943}"/>
                  </a:ext>
                </a:extLst>
              </p:cNvPr>
              <p:cNvSpPr txBox="1">
                <a:spLocks noRot="1" noChangeAspect="1" noMove="1" noResize="1" noEditPoints="1" noAdjustHandles="1" noChangeArrowheads="1" noChangeShapeType="1" noTextEdit="1"/>
              </p:cNvSpPr>
              <p:nvPr/>
            </p:nvSpPr>
            <p:spPr>
              <a:xfrm>
                <a:off x="2214880" y="4659710"/>
                <a:ext cx="7747000" cy="1754326"/>
              </a:xfrm>
              <a:prstGeom prst="rect">
                <a:avLst/>
              </a:prstGeom>
              <a:blipFill>
                <a:blip r:embed="rId5"/>
                <a:stretch>
                  <a:fillRect l="-550" t="-1379"/>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7608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99BC3-6DDC-625B-D327-94EFF8DCC8AF}"/>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D313AE26-4D03-FBF2-B469-EF7D2623E43F}"/>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B3157699-90F3-44B5-F0F6-2EA4B1EE9A7A}"/>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3C4BE657-DC16-D979-61EE-F7F06BA9EEC5}"/>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E37F4DB1-5032-7D22-CBD1-B73C60397CE1}"/>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DA173AD2-F534-FB55-E9F0-08FEDE5DEF01}"/>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4175819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EF5-81D3-42B2-8354-25FB6ACA3277}"/>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EA80F34-63A6-4451-8B9F-D948462BECE7}"/>
              </a:ext>
            </a:extLst>
          </p:cNvPr>
          <p:cNvSpPr>
            <a:spLocks noGrp="1"/>
          </p:cNvSpPr>
          <p:nvPr>
            <p:ph idx="1"/>
          </p:nvPr>
        </p:nvSpPr>
        <p:spPr/>
        <p:txBody>
          <a:bodyPr/>
          <a:lstStyle/>
          <a:p>
            <a:r>
              <a:rPr lang="en-US" dirty="0"/>
              <a:t>Regularization in Logistic Regression</a:t>
            </a:r>
          </a:p>
          <a:p>
            <a:endParaRPr lang="en-US" dirty="0"/>
          </a:p>
          <a:p>
            <a:r>
              <a:rPr lang="en-US" dirty="0"/>
              <a:t>Model Evaluation in Classification </a:t>
            </a:r>
          </a:p>
          <a:p>
            <a:endParaRPr lang="en-US" dirty="0"/>
          </a:p>
          <a:p>
            <a:r>
              <a:rPr lang="en-US" dirty="0"/>
              <a:t>Practical Issues</a:t>
            </a:r>
          </a:p>
        </p:txBody>
      </p:sp>
      <p:sp>
        <p:nvSpPr>
          <p:cNvPr id="4" name="Slide Number Placeholder 3">
            <a:extLst>
              <a:ext uri="{FF2B5EF4-FFF2-40B4-BE49-F238E27FC236}">
                <a16:creationId xmlns:a16="http://schemas.microsoft.com/office/drawing/2014/main" id="{430C5B49-2003-48CD-BD0D-8765D404FF11}"/>
              </a:ext>
            </a:extLst>
          </p:cNvPr>
          <p:cNvSpPr>
            <a:spLocks noGrp="1"/>
          </p:cNvSpPr>
          <p:nvPr>
            <p:ph type="sldNum" sz="quarter" idx="12"/>
          </p:nvPr>
        </p:nvSpPr>
        <p:spPr/>
        <p:txBody>
          <a:bodyPr/>
          <a:lstStyle/>
          <a:p>
            <a:fld id="{F9913601-2E22-4589-A394-4D3650FFD697}" type="slidenum">
              <a:rPr lang="en-US" smtClean="0">
                <a:solidFill>
                  <a:prstClr val="black"/>
                </a:solidFill>
              </a:rPr>
              <a:pPr/>
              <a:t>19</a:t>
            </a:fld>
            <a:endParaRPr lang="en-US" dirty="0">
              <a:solidFill>
                <a:prstClr val="black"/>
              </a:solidFill>
            </a:endParaRPr>
          </a:p>
        </p:txBody>
      </p:sp>
      <p:sp>
        <p:nvSpPr>
          <p:cNvPr id="5" name="Arrow: Down 4">
            <a:extLst>
              <a:ext uri="{FF2B5EF4-FFF2-40B4-BE49-F238E27FC236}">
                <a16:creationId xmlns:a16="http://schemas.microsoft.com/office/drawing/2014/main" id="{B07AD93C-FE9F-46AB-AD26-0F0C21372637}"/>
              </a:ext>
            </a:extLst>
          </p:cNvPr>
          <p:cNvSpPr/>
          <p:nvPr/>
        </p:nvSpPr>
        <p:spPr>
          <a:xfrm rot="3655076">
            <a:off x="6655789" y="2069196"/>
            <a:ext cx="486105" cy="775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71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9A8A-CB1B-AADD-1333-604AF1C902DC}"/>
              </a:ext>
            </a:extLst>
          </p:cNvPr>
          <p:cNvSpPr>
            <a:spLocks noGrp="1"/>
          </p:cNvSpPr>
          <p:nvPr>
            <p:ph type="title"/>
          </p:nvPr>
        </p:nvSpPr>
        <p:spPr/>
        <p:txBody>
          <a:bodyPr/>
          <a:lstStyle/>
          <a:p>
            <a:r>
              <a:rPr lang="en-US" dirty="0"/>
              <a:t>Announcement 	</a:t>
            </a:r>
          </a:p>
        </p:txBody>
      </p:sp>
      <p:sp>
        <p:nvSpPr>
          <p:cNvPr id="3" name="Content Placeholder 2">
            <a:extLst>
              <a:ext uri="{FF2B5EF4-FFF2-40B4-BE49-F238E27FC236}">
                <a16:creationId xmlns:a16="http://schemas.microsoft.com/office/drawing/2014/main" id="{4341232B-A7C0-18B4-C0FE-DA383346D725}"/>
              </a:ext>
            </a:extLst>
          </p:cNvPr>
          <p:cNvSpPr>
            <a:spLocks noGrp="1"/>
          </p:cNvSpPr>
          <p:nvPr>
            <p:ph idx="1"/>
          </p:nvPr>
        </p:nvSpPr>
        <p:spPr/>
        <p:txBody>
          <a:bodyPr>
            <a:normAutofit/>
          </a:bodyPr>
          <a:lstStyle/>
          <a:p>
            <a:r>
              <a:rPr lang="en-US" dirty="0"/>
              <a:t>Homework 1 is due today at 10 pm</a:t>
            </a:r>
          </a:p>
          <a:p>
            <a:r>
              <a:rPr lang="en-US" dirty="0"/>
              <a:t>The project proposal is also due 10 pm today (no grades, only feedback)</a:t>
            </a:r>
          </a:p>
          <a:p>
            <a:r>
              <a:rPr lang="en-US" dirty="0"/>
              <a:t>This </a:t>
            </a:r>
            <a:r>
              <a:rPr lang="en-US" altLang="zh-CN" dirty="0"/>
              <a:t>afternoon: </a:t>
            </a:r>
            <a:r>
              <a:rPr lang="en-US" dirty="0"/>
              <a:t>our first research seminar!</a:t>
            </a:r>
            <a:endParaRPr lang="en-US" altLang="zh-CN" dirty="0"/>
          </a:p>
          <a:p>
            <a:pPr lvl="1"/>
            <a:r>
              <a:rPr lang="en-US" dirty="0"/>
              <a:t>Time: 1 pm - 2:30 pm, </a:t>
            </a:r>
          </a:p>
          <a:p>
            <a:pPr lvl="1"/>
            <a:r>
              <a:rPr lang="en-US" dirty="0"/>
              <a:t>Location: Boelter Hall 3400</a:t>
            </a:r>
          </a:p>
          <a:p>
            <a:pPr lvl="1"/>
            <a:r>
              <a:rPr lang="en-US" dirty="0"/>
              <a:t>Speaker: Prof. Aditya Grover</a:t>
            </a:r>
          </a:p>
          <a:p>
            <a:pPr lvl="1"/>
            <a:r>
              <a:rPr lang="en-US" dirty="0"/>
              <a:t>Students from CS 30 (CSSI Introductory Level) will join us</a:t>
            </a:r>
          </a:p>
          <a:p>
            <a:pPr lvl="1"/>
            <a:r>
              <a:rPr lang="en-US" dirty="0"/>
              <a:t>Snacks will be provided</a:t>
            </a:r>
          </a:p>
          <a:p>
            <a:pPr lvl="1"/>
            <a:r>
              <a:rPr lang="en-US" dirty="0"/>
              <a:t>Back to normal discussion/lab in your discussion classroom</a:t>
            </a:r>
          </a:p>
          <a:p>
            <a:pPr lvl="1"/>
            <a:endParaRPr lang="en-US" dirty="0"/>
          </a:p>
          <a:p>
            <a:endParaRPr lang="en-US" dirty="0"/>
          </a:p>
        </p:txBody>
      </p:sp>
      <p:sp>
        <p:nvSpPr>
          <p:cNvPr id="4" name="Slide Number Placeholder 3">
            <a:extLst>
              <a:ext uri="{FF2B5EF4-FFF2-40B4-BE49-F238E27FC236}">
                <a16:creationId xmlns:a16="http://schemas.microsoft.com/office/drawing/2014/main" id="{1309B15B-484E-94BD-7808-67505CB7820E}"/>
              </a:ext>
            </a:extLst>
          </p:cNvPr>
          <p:cNvSpPr>
            <a:spLocks noGrp="1"/>
          </p:cNvSpPr>
          <p:nvPr>
            <p:ph type="sldNum" sz="quarter" idx="12"/>
          </p:nvPr>
        </p:nvSpPr>
        <p:spPr/>
        <p:txBody>
          <a:bodyPr/>
          <a:lstStyle/>
          <a:p>
            <a:fld id="{F9913601-2E22-4589-A394-4D3650FFD69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836165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2057400" y="304800"/>
            <a:ext cx="8001000" cy="685800"/>
          </a:xfrm>
        </p:spPr>
        <p:txBody>
          <a:bodyPr>
            <a:normAutofit fontScale="90000"/>
          </a:bodyPr>
          <a:lstStyle/>
          <a:p>
            <a:pPr eaLnBrk="1" hangingPunct="1"/>
            <a:r>
              <a:rPr lang="en-US" dirty="0"/>
              <a:t>Classification Metric: Test Accuracy</a:t>
            </a:r>
            <a:endParaRPr lang="en-US" sz="3200" dirty="0"/>
          </a:p>
        </p:txBody>
      </p:sp>
      <mc:AlternateContent xmlns:mc="http://schemas.openxmlformats.org/markup-compatibility/2006" xmlns:a14="http://schemas.microsoft.com/office/drawing/2010/main">
        <mc:Choice Requires="a14">
          <p:sp>
            <p:nvSpPr>
              <p:cNvPr id="8196" name="Rectangle 3"/>
              <p:cNvSpPr>
                <a:spLocks noGrp="1" noChangeArrowheads="1"/>
              </p:cNvSpPr>
              <p:nvPr>
                <p:ph idx="1"/>
              </p:nvPr>
            </p:nvSpPr>
            <p:spPr>
              <a:xfrm>
                <a:off x="609600" y="1143000"/>
                <a:ext cx="10820400" cy="5385816"/>
              </a:xfrm>
            </p:spPr>
            <p:txBody>
              <a:bodyPr>
                <a:normAutofit/>
              </a:bodyPr>
              <a:lstStyle/>
              <a:p>
                <a:pPr eaLnBrk="1" hangingPunct="1"/>
                <a:r>
                  <a:rPr lang="en-US" sz="2400" dirty="0">
                    <a:solidFill>
                      <a:schemeClr val="hlink"/>
                    </a:solidFill>
                  </a:rPr>
                  <a:t>Model construction</a:t>
                </a:r>
                <a:r>
                  <a:rPr lang="en-US" sz="2400" dirty="0"/>
                  <a:t>: describing a set of predetermined classes</a:t>
                </a:r>
              </a:p>
              <a:p>
                <a:pPr lvl="1" eaLnBrk="1" hangingPunct="1"/>
                <a:r>
                  <a:rPr lang="en-US" dirty="0"/>
                  <a:t>Each tuple/sample is assumed to belong to a predefined class, as determined by the </a:t>
                </a:r>
                <a:r>
                  <a:rPr lang="en-US" dirty="0">
                    <a:solidFill>
                      <a:schemeClr val="hlink"/>
                    </a:solidFill>
                  </a:rPr>
                  <a:t>class label attribute</a:t>
                </a:r>
              </a:p>
              <a:p>
                <a:pPr lvl="2"/>
                <a:r>
                  <a:rPr lang="en-US" b="0" dirty="0">
                    <a:solidFill>
                      <a:schemeClr val="hlink"/>
                    </a:solidFill>
                  </a:rPr>
                  <a:t>For data point </a:t>
                </a:r>
                <a:r>
                  <a:rPr lang="en-US" b="0" i="1" dirty="0">
                    <a:solidFill>
                      <a:schemeClr val="hlink"/>
                    </a:solidFill>
                  </a:rPr>
                  <a:t>i</a:t>
                </a:r>
                <a:r>
                  <a:rPr lang="en-US" b="0" dirty="0">
                    <a:solidFill>
                      <a:schemeClr val="hlink"/>
                    </a:solidFill>
                  </a:rPr>
                  <a:t>: </a:t>
                </a:r>
                <a14:m>
                  <m:oMath xmlns:m="http://schemas.openxmlformats.org/officeDocument/2006/math">
                    <m:r>
                      <a:rPr lang="en-US" b="0" i="1" smtClean="0">
                        <a:solidFill>
                          <a:schemeClr val="hlink"/>
                        </a:solidFill>
                        <a:latin typeface="Cambria Math"/>
                      </a:rPr>
                      <m:t>&lt;</m:t>
                    </m:r>
                    <m:sSub>
                      <m:sSubPr>
                        <m:ctrlPr>
                          <a:rPr lang="en-US" b="1" i="1" smtClean="0">
                            <a:solidFill>
                              <a:schemeClr val="hlink"/>
                            </a:solidFill>
                            <a:latin typeface="Cambria Math" panose="02040503050406030204" pitchFamily="18" charset="0"/>
                          </a:rPr>
                        </m:ctrlPr>
                      </m:sSubPr>
                      <m:e>
                        <m:r>
                          <a:rPr lang="en-US" b="1" i="1" smtClean="0">
                            <a:solidFill>
                              <a:schemeClr val="hlink"/>
                            </a:solidFill>
                            <a:latin typeface="Cambria Math"/>
                          </a:rPr>
                          <m:t>𝒙</m:t>
                        </m:r>
                      </m:e>
                      <m:sub>
                        <m:r>
                          <a:rPr lang="en-US" b="1" i="1" smtClean="0">
                            <a:solidFill>
                              <a:schemeClr val="hlink"/>
                            </a:solidFill>
                            <a:latin typeface="Cambria Math"/>
                          </a:rPr>
                          <m:t>𝒊</m:t>
                        </m:r>
                      </m:sub>
                    </m:sSub>
                    <m:r>
                      <a:rPr lang="en-US" b="0" i="1" smtClean="0">
                        <a:solidFill>
                          <a:schemeClr val="hlink"/>
                        </a:solidFill>
                        <a:latin typeface="Cambria Math"/>
                      </a:rPr>
                      <m:t>,</m:t>
                    </m:r>
                    <m:sSub>
                      <m:sSubPr>
                        <m:ctrlPr>
                          <a:rPr lang="en-US" b="0" i="1" smtClean="0">
                            <a:solidFill>
                              <a:schemeClr val="hlink"/>
                            </a:solidFill>
                            <a:latin typeface="Cambria Math" panose="02040503050406030204" pitchFamily="18" charset="0"/>
                          </a:rPr>
                        </m:ctrlPr>
                      </m:sSubPr>
                      <m:e>
                        <m:r>
                          <a:rPr lang="en-US" b="0" i="1" smtClean="0">
                            <a:solidFill>
                              <a:schemeClr val="hlink"/>
                            </a:solidFill>
                            <a:latin typeface="Cambria Math"/>
                          </a:rPr>
                          <m:t>𝑦</m:t>
                        </m:r>
                      </m:e>
                      <m:sub>
                        <m:r>
                          <a:rPr lang="en-US" b="0" i="1" smtClean="0">
                            <a:solidFill>
                              <a:schemeClr val="hlink"/>
                            </a:solidFill>
                            <a:latin typeface="Cambria Math"/>
                          </a:rPr>
                          <m:t>𝑖</m:t>
                        </m:r>
                      </m:sub>
                    </m:sSub>
                    <m:r>
                      <a:rPr lang="en-US" b="0" i="1" smtClean="0">
                        <a:solidFill>
                          <a:schemeClr val="hlink"/>
                        </a:solidFill>
                        <a:latin typeface="Cambria Math"/>
                      </a:rPr>
                      <m:t>&gt;</m:t>
                    </m:r>
                  </m:oMath>
                </a14:m>
                <a:endParaRPr lang="en-US" b="0" dirty="0">
                  <a:solidFill>
                    <a:schemeClr val="hlink"/>
                  </a:solidFill>
                </a:endParaRPr>
              </a:p>
              <a:p>
                <a:pPr lvl="2"/>
                <a:r>
                  <a:rPr lang="en-US" dirty="0">
                    <a:solidFill>
                      <a:schemeClr val="hlink"/>
                    </a:solidFill>
                  </a:rPr>
                  <a:t>Features: </a:t>
                </a:r>
                <a14:m>
                  <m:oMath xmlns:m="http://schemas.openxmlformats.org/officeDocument/2006/math">
                    <m:sSub>
                      <m:sSubPr>
                        <m:ctrlPr>
                          <a:rPr lang="en-US" b="1" i="1">
                            <a:solidFill>
                              <a:schemeClr val="hlink"/>
                            </a:solidFill>
                            <a:latin typeface="Cambria Math" panose="02040503050406030204" pitchFamily="18" charset="0"/>
                          </a:rPr>
                        </m:ctrlPr>
                      </m:sSubPr>
                      <m:e>
                        <m:r>
                          <a:rPr lang="en-US" b="1" i="1">
                            <a:solidFill>
                              <a:schemeClr val="hlink"/>
                            </a:solidFill>
                            <a:latin typeface="Cambria Math"/>
                          </a:rPr>
                          <m:t>𝒙</m:t>
                        </m:r>
                      </m:e>
                      <m:sub>
                        <m:r>
                          <a:rPr lang="en-US" b="1" i="1">
                            <a:solidFill>
                              <a:schemeClr val="hlink"/>
                            </a:solidFill>
                            <a:latin typeface="Cambria Math"/>
                          </a:rPr>
                          <m:t>𝒊</m:t>
                        </m:r>
                      </m:sub>
                    </m:sSub>
                  </m:oMath>
                </a14:m>
                <a:r>
                  <a:rPr lang="en-US" dirty="0">
                    <a:solidFill>
                      <a:schemeClr val="hlink"/>
                    </a:solidFill>
                  </a:rPr>
                  <a:t>; class label: </a:t>
                </a:r>
                <a14:m>
                  <m:oMath xmlns:m="http://schemas.openxmlformats.org/officeDocument/2006/math">
                    <m:sSub>
                      <m:sSubPr>
                        <m:ctrlPr>
                          <a:rPr lang="en-US" i="1">
                            <a:solidFill>
                              <a:schemeClr val="hlink"/>
                            </a:solidFill>
                            <a:latin typeface="Cambria Math" panose="02040503050406030204" pitchFamily="18" charset="0"/>
                          </a:rPr>
                        </m:ctrlPr>
                      </m:sSubPr>
                      <m:e>
                        <m:r>
                          <a:rPr lang="en-US" i="1">
                            <a:solidFill>
                              <a:schemeClr val="hlink"/>
                            </a:solidFill>
                            <a:latin typeface="Cambria Math"/>
                          </a:rPr>
                          <m:t>𝑦</m:t>
                        </m:r>
                      </m:e>
                      <m:sub>
                        <m:r>
                          <a:rPr lang="en-US" i="1">
                            <a:solidFill>
                              <a:schemeClr val="hlink"/>
                            </a:solidFill>
                            <a:latin typeface="Cambria Math"/>
                          </a:rPr>
                          <m:t>𝑖</m:t>
                        </m:r>
                      </m:sub>
                    </m:sSub>
                  </m:oMath>
                </a14:m>
                <a:endParaRPr lang="en-US" dirty="0">
                  <a:solidFill>
                    <a:schemeClr val="hlink"/>
                  </a:solidFill>
                </a:endParaRPr>
              </a:p>
              <a:p>
                <a:r>
                  <a:rPr lang="en-US" sz="2400" dirty="0">
                    <a:solidFill>
                      <a:schemeClr val="hlink"/>
                    </a:solidFill>
                  </a:rPr>
                  <a:t>Model usage</a:t>
                </a:r>
                <a:r>
                  <a:rPr lang="en-US" sz="2400" dirty="0"/>
                  <a:t>: for classifying future or unknown objects</a:t>
                </a:r>
              </a:p>
              <a:p>
                <a:pPr lvl="1"/>
                <a:r>
                  <a:rPr lang="en-US" dirty="0">
                    <a:solidFill>
                      <a:schemeClr val="hlink"/>
                    </a:solidFill>
                  </a:rPr>
                  <a:t>Estimate accuracy</a:t>
                </a:r>
                <a:r>
                  <a:rPr lang="en-US" dirty="0"/>
                  <a:t> of the model</a:t>
                </a:r>
              </a:p>
              <a:p>
                <a:pPr lvl="2"/>
                <a:r>
                  <a:rPr lang="en-US" sz="2400" dirty="0"/>
                  <a:t>The known label of test sample is compared with the classified result from the model</a:t>
                </a:r>
              </a:p>
              <a:p>
                <a:pPr lvl="2"/>
                <a:r>
                  <a:rPr lang="en-US" sz="2400" dirty="0">
                    <a:solidFill>
                      <a:schemeClr val="hlink"/>
                    </a:solidFill>
                  </a:rPr>
                  <a:t>Accuracy</a:t>
                </a:r>
                <a:r>
                  <a:rPr lang="en-US" sz="2400" dirty="0"/>
                  <a:t> rate is the percentage of test set samples that are correctly classified by the model</a:t>
                </a:r>
              </a:p>
            </p:txBody>
          </p:sp>
        </mc:Choice>
        <mc:Fallback xmlns="">
          <p:sp>
            <p:nvSpPr>
              <p:cNvPr id="8196" name="Rectangle 3"/>
              <p:cNvSpPr>
                <a:spLocks noGrp="1" noRot="1" noChangeAspect="1" noMove="1" noResize="1" noEditPoints="1" noAdjustHandles="1" noChangeArrowheads="1" noChangeShapeType="1" noTextEdit="1"/>
              </p:cNvSpPr>
              <p:nvPr>
                <p:ph idx="1"/>
              </p:nvPr>
            </p:nvSpPr>
            <p:spPr>
              <a:xfrm>
                <a:off x="609600" y="1143000"/>
                <a:ext cx="10820400" cy="5385816"/>
              </a:xfrm>
              <a:blipFill>
                <a:blip r:embed="rId3"/>
                <a:stretch>
                  <a:fillRect l="-586" t="-1176"/>
                </a:stretch>
              </a:blipFill>
            </p:spPr>
            <p:txBody>
              <a:bodyPr/>
              <a:lstStyle/>
              <a:p>
                <a:r>
                  <a:rPr lang="en-US">
                    <a:noFill/>
                  </a:rPr>
                  <a:t> </a:t>
                </a:r>
              </a:p>
            </p:txBody>
          </p:sp>
        </mc:Fallback>
      </mc:AlternateContent>
      <p:sp>
        <p:nvSpPr>
          <p:cNvPr id="5"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436335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1981200" y="228600"/>
            <a:ext cx="8077200" cy="762000"/>
          </a:xfrm>
          <a:noFill/>
        </p:spPr>
        <p:txBody>
          <a:bodyPr vert="horz" lIns="92075" tIns="46038" rIns="92075" bIns="46038" rtlCol="0" anchor="ctr">
            <a:normAutofit fontScale="90000"/>
          </a:bodyPr>
          <a:lstStyle/>
          <a:p>
            <a:pPr eaLnBrk="1" hangingPunct="1"/>
            <a:r>
              <a:rPr lang="en-US" dirty="0"/>
              <a:t>Training: Model Construction</a:t>
            </a:r>
          </a:p>
        </p:txBody>
      </p:sp>
      <p:sp>
        <p:nvSpPr>
          <p:cNvPr id="19"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21</a:t>
            </a:fld>
            <a:endParaRPr lang="en-US" dirty="0">
              <a:solidFill>
                <a:prstClr val="black"/>
              </a:solidFill>
            </a:endParaRPr>
          </a:p>
        </p:txBody>
      </p:sp>
      <p:grpSp>
        <p:nvGrpSpPr>
          <p:cNvPr id="9220" name="Group 3"/>
          <p:cNvGrpSpPr>
            <a:grpSpLocks/>
          </p:cNvGrpSpPr>
          <p:nvPr/>
        </p:nvGrpSpPr>
        <p:grpSpPr bwMode="auto">
          <a:xfrm>
            <a:off x="3560764" y="1774825"/>
            <a:ext cx="1698625" cy="1506538"/>
            <a:chOff x="1283" y="1118"/>
            <a:chExt cx="1070" cy="949"/>
          </a:xfrm>
        </p:grpSpPr>
        <p:pic>
          <p:nvPicPr>
            <p:cNvPr id="9233"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3" y="1118"/>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4" name="Rectangle 5"/>
            <p:cNvSpPr>
              <a:spLocks noChangeArrowheads="1"/>
            </p:cNvSpPr>
            <p:nvPr/>
          </p:nvSpPr>
          <p:spPr bwMode="auto">
            <a:xfrm>
              <a:off x="1347" y="1395"/>
              <a:ext cx="93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algn="ctr" eaLnBrk="0" hangingPunct="0"/>
              <a:r>
                <a:rPr lang="en-US" sz="2400">
                  <a:solidFill>
                    <a:prstClr val="black"/>
                  </a:solidFill>
                  <a:latin typeface="Times New Roman" pitchFamily="18" charset="0"/>
                </a:rPr>
                <a:t>Training</a:t>
              </a:r>
            </a:p>
            <a:p>
              <a:pPr algn="ctr" eaLnBrk="0" hangingPunct="0"/>
              <a:r>
                <a:rPr lang="en-US" sz="2400">
                  <a:solidFill>
                    <a:prstClr val="black"/>
                  </a:solidFill>
                  <a:latin typeface="Times New Roman" pitchFamily="18" charset="0"/>
                </a:rPr>
                <a:t>Data</a:t>
              </a:r>
            </a:p>
          </p:txBody>
        </p:sp>
      </p:grpSp>
      <p:graphicFrame>
        <p:nvGraphicFramePr>
          <p:cNvPr id="9221" name="Object 0"/>
          <p:cNvGraphicFramePr>
            <a:graphicFrameLocks/>
          </p:cNvGraphicFramePr>
          <p:nvPr/>
        </p:nvGraphicFramePr>
        <p:xfrm>
          <a:off x="1812925" y="3825875"/>
          <a:ext cx="5437188" cy="2495550"/>
        </p:xfrm>
        <a:graphic>
          <a:graphicData uri="http://schemas.openxmlformats.org/presentationml/2006/ole">
            <mc:AlternateContent xmlns:mc="http://schemas.openxmlformats.org/markup-compatibility/2006">
              <mc:Choice xmlns:v="urn:schemas-microsoft-com:vml" Requires="v">
                <p:oleObj name="Worksheet" r:id="rId4" imgW="5437188" imgH="2495550" progId="Excel.Sheet.8">
                  <p:embed/>
                </p:oleObj>
              </mc:Choice>
              <mc:Fallback>
                <p:oleObj name="Worksheet" r:id="rId4" imgW="5437188" imgH="2495550" progId="Excel.Sheet.8">
                  <p:embed/>
                  <p:pic>
                    <p:nvPicPr>
                      <p:cNvPr id="9221"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3825875"/>
                        <a:ext cx="5437188"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2" name="Line 7"/>
          <p:cNvSpPr>
            <a:spLocks noChangeShapeType="1"/>
          </p:cNvSpPr>
          <p:nvPr/>
        </p:nvSpPr>
        <p:spPr bwMode="auto">
          <a:xfrm flipH="1">
            <a:off x="1830388" y="3111500"/>
            <a:ext cx="1644650" cy="700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9223" name="Line 8"/>
          <p:cNvSpPr>
            <a:spLocks noChangeShapeType="1"/>
          </p:cNvSpPr>
          <p:nvPr/>
        </p:nvSpPr>
        <p:spPr bwMode="auto">
          <a:xfrm>
            <a:off x="5260975" y="3111500"/>
            <a:ext cx="2025650" cy="70008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9224" name="Rectangle 9"/>
          <p:cNvSpPr>
            <a:spLocks noChangeArrowheads="1"/>
          </p:cNvSpPr>
          <p:nvPr/>
        </p:nvSpPr>
        <p:spPr bwMode="auto">
          <a:xfrm>
            <a:off x="8005764" y="1622426"/>
            <a:ext cx="1870075" cy="835025"/>
          </a:xfrm>
          <a:prstGeom prst="rect">
            <a:avLst/>
          </a:prstGeom>
          <a:solidFill>
            <a:srgbClr val="CCFFFF"/>
          </a:solidFill>
          <a:ln w="12700">
            <a:solidFill>
              <a:schemeClr val="tx1"/>
            </a:solidFill>
            <a:miter lim="800000"/>
            <a:headEnd/>
            <a:tailEnd/>
          </a:ln>
        </p:spPr>
        <p:txBody>
          <a:bodyPr wrap="none" lIns="92075" tIns="46038" rIns="92075" bIns="46038" anchor="ctr">
            <a:spAutoFit/>
          </a:bodyPr>
          <a:lstStyle/>
          <a:p>
            <a:pPr algn="ctr" eaLnBrk="0" hangingPunct="0"/>
            <a:r>
              <a:rPr lang="en-US" sz="2400">
                <a:solidFill>
                  <a:prstClr val="black"/>
                </a:solidFill>
                <a:latin typeface="Times New Roman" pitchFamily="18" charset="0"/>
              </a:rPr>
              <a:t>Classification</a:t>
            </a:r>
          </a:p>
          <a:p>
            <a:pPr algn="ctr" eaLnBrk="0" hangingPunct="0"/>
            <a:r>
              <a:rPr lang="en-US" sz="2400">
                <a:solidFill>
                  <a:prstClr val="black"/>
                </a:solidFill>
                <a:latin typeface="Times New Roman" pitchFamily="18" charset="0"/>
              </a:rPr>
              <a:t>Algorithms</a:t>
            </a:r>
          </a:p>
        </p:txBody>
      </p:sp>
      <p:sp>
        <p:nvSpPr>
          <p:cNvPr id="9225" name="AutoShape 10"/>
          <p:cNvSpPr>
            <a:spLocks noChangeArrowheads="1"/>
          </p:cNvSpPr>
          <p:nvPr/>
        </p:nvSpPr>
        <p:spPr bwMode="auto">
          <a:xfrm rot="20460000">
            <a:off x="5759450" y="2074864"/>
            <a:ext cx="1657350" cy="484187"/>
          </a:xfrm>
          <a:prstGeom prst="rightArrow">
            <a:avLst>
              <a:gd name="adj1" fmla="val 50000"/>
              <a:gd name="adj2" fmla="val 85606"/>
            </a:avLst>
          </a:prstGeom>
          <a:solidFill>
            <a:srgbClr val="2597B8"/>
          </a:solidFill>
          <a:ln w="12700">
            <a:solidFill>
              <a:srgbClr val="000000"/>
            </a:solidFill>
            <a:miter lim="800000"/>
            <a:headEnd/>
            <a:tailEnd/>
          </a:ln>
        </p:spPr>
        <p:txBody>
          <a:bodyPr wrap="none" anchor="ctr"/>
          <a:lstStyle/>
          <a:p>
            <a:endParaRPr lang="en-US">
              <a:solidFill>
                <a:prstClr val="black"/>
              </a:solidFill>
            </a:endParaRPr>
          </a:p>
        </p:txBody>
      </p:sp>
      <p:sp>
        <p:nvSpPr>
          <p:cNvPr id="9226" name="Rectangle 11"/>
          <p:cNvSpPr>
            <a:spLocks noChangeArrowheads="1"/>
          </p:cNvSpPr>
          <p:nvPr/>
        </p:nvSpPr>
        <p:spPr bwMode="auto">
          <a:xfrm>
            <a:off x="7472363" y="5311775"/>
            <a:ext cx="3008312" cy="1200150"/>
          </a:xfrm>
          <a:prstGeom prst="rect">
            <a:avLst/>
          </a:prstGeom>
          <a:solidFill>
            <a:srgbClr val="CCFFCC"/>
          </a:solidFill>
          <a:ln w="12700">
            <a:solidFill>
              <a:schemeClr val="tx1"/>
            </a:solidFill>
            <a:miter lim="800000"/>
            <a:headEnd/>
            <a:tailEnd/>
          </a:ln>
        </p:spPr>
        <p:txBody>
          <a:bodyPr wrap="none" lIns="92075" tIns="46038" rIns="92075" bIns="46038" anchor="ctr">
            <a:spAutoFit/>
          </a:bodyPr>
          <a:lstStyle/>
          <a:p>
            <a:pPr eaLnBrk="0" hangingPunct="0"/>
            <a:r>
              <a:rPr lang="en-US" sz="2400">
                <a:solidFill>
                  <a:prstClr val="black"/>
                </a:solidFill>
                <a:latin typeface="Times New Roman" pitchFamily="18" charset="0"/>
              </a:rPr>
              <a:t>IF rank = ‘professor’</a:t>
            </a:r>
          </a:p>
          <a:p>
            <a:pPr eaLnBrk="0" hangingPunct="0"/>
            <a:r>
              <a:rPr lang="en-US" sz="2400">
                <a:solidFill>
                  <a:prstClr val="black"/>
                </a:solidFill>
                <a:latin typeface="Times New Roman" pitchFamily="18" charset="0"/>
              </a:rPr>
              <a:t>OR years &gt; 6</a:t>
            </a:r>
          </a:p>
          <a:p>
            <a:pPr eaLnBrk="0" hangingPunct="0"/>
            <a:r>
              <a:rPr lang="en-US" sz="2400">
                <a:solidFill>
                  <a:prstClr val="black"/>
                </a:solidFill>
                <a:latin typeface="Times New Roman" pitchFamily="18" charset="0"/>
              </a:rPr>
              <a:t>THEN tenured = ‘yes’ </a:t>
            </a:r>
          </a:p>
        </p:txBody>
      </p:sp>
      <p:grpSp>
        <p:nvGrpSpPr>
          <p:cNvPr id="9227" name="Group 12"/>
          <p:cNvGrpSpPr>
            <a:grpSpLocks/>
          </p:cNvGrpSpPr>
          <p:nvPr/>
        </p:nvGrpSpPr>
        <p:grpSpPr bwMode="auto">
          <a:xfrm>
            <a:off x="8002589" y="3216275"/>
            <a:ext cx="1889125" cy="1506538"/>
            <a:chOff x="4081" y="2026"/>
            <a:chExt cx="1190" cy="949"/>
          </a:xfrm>
        </p:grpSpPr>
        <p:pic>
          <p:nvPicPr>
            <p:cNvPr id="9231" name="Picture 13"/>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1" y="2026"/>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2" name="Rectangle 14"/>
            <p:cNvSpPr>
              <a:spLocks noChangeArrowheads="1"/>
            </p:cNvSpPr>
            <p:nvPr/>
          </p:nvSpPr>
          <p:spPr bwMode="auto">
            <a:xfrm>
              <a:off x="4241" y="2303"/>
              <a:ext cx="859"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r>
                <a:rPr lang="en-US" sz="2400">
                  <a:solidFill>
                    <a:prstClr val="black"/>
                  </a:solidFill>
                  <a:latin typeface="Times New Roman" pitchFamily="18" charset="0"/>
                </a:rPr>
                <a:t>Classifier</a:t>
              </a:r>
            </a:p>
            <a:p>
              <a:pPr algn="ctr" eaLnBrk="0" hangingPunct="0"/>
              <a:r>
                <a:rPr lang="en-US" sz="2400">
                  <a:solidFill>
                    <a:prstClr val="black"/>
                  </a:solidFill>
                  <a:latin typeface="Times New Roman" pitchFamily="18" charset="0"/>
                </a:rPr>
                <a:t>(Model)</a:t>
              </a:r>
            </a:p>
          </p:txBody>
        </p:sp>
      </p:grpSp>
      <p:sp>
        <p:nvSpPr>
          <p:cNvPr id="9228" name="Line 15"/>
          <p:cNvSpPr>
            <a:spLocks noChangeShapeType="1"/>
          </p:cNvSpPr>
          <p:nvPr/>
        </p:nvSpPr>
        <p:spPr bwMode="auto">
          <a:xfrm flipH="1">
            <a:off x="7470776" y="4621214"/>
            <a:ext cx="531813" cy="7143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9229" name="Line 16"/>
          <p:cNvSpPr>
            <a:spLocks noChangeShapeType="1"/>
          </p:cNvSpPr>
          <p:nvPr/>
        </p:nvSpPr>
        <p:spPr bwMode="auto">
          <a:xfrm>
            <a:off x="9893300" y="4543426"/>
            <a:ext cx="577850" cy="790575"/>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9230" name="AutoShape 17"/>
          <p:cNvSpPr>
            <a:spLocks noChangeArrowheads="1"/>
          </p:cNvSpPr>
          <p:nvPr/>
        </p:nvSpPr>
        <p:spPr bwMode="auto">
          <a:xfrm>
            <a:off x="8667750" y="2576514"/>
            <a:ext cx="546100" cy="592137"/>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en-US">
              <a:solidFill>
                <a:prstClr val="black"/>
              </a:solidFill>
            </a:endParaRPr>
          </a:p>
        </p:txBody>
      </p:sp>
    </p:spTree>
    <p:extLst>
      <p:ext uri="{BB962C8B-B14F-4D97-AF65-F5344CB8AC3E}">
        <p14:creationId xmlns:p14="http://schemas.microsoft.com/office/powerpoint/2010/main" val="1911692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524000" y="228600"/>
            <a:ext cx="9144000" cy="762000"/>
          </a:xfrm>
          <a:noFill/>
        </p:spPr>
        <p:txBody>
          <a:bodyPr vert="horz" lIns="92075" tIns="46038" rIns="92075" bIns="46038" rtlCol="0" anchor="ctr">
            <a:normAutofit fontScale="90000"/>
          </a:bodyPr>
          <a:lstStyle/>
          <a:p>
            <a:pPr eaLnBrk="1" hangingPunct="1"/>
            <a:r>
              <a:rPr lang="en-US" dirty="0"/>
              <a:t>Validation and Test</a:t>
            </a:r>
          </a:p>
        </p:txBody>
      </p:sp>
      <p:sp>
        <p:nvSpPr>
          <p:cNvPr id="2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22</a:t>
            </a:fld>
            <a:endParaRPr lang="en-US" dirty="0">
              <a:solidFill>
                <a:prstClr val="black"/>
              </a:solidFill>
            </a:endParaRPr>
          </a:p>
        </p:txBody>
      </p:sp>
      <p:grpSp>
        <p:nvGrpSpPr>
          <p:cNvPr id="10244" name="Group 3"/>
          <p:cNvGrpSpPr>
            <a:grpSpLocks/>
          </p:cNvGrpSpPr>
          <p:nvPr/>
        </p:nvGrpSpPr>
        <p:grpSpPr bwMode="auto">
          <a:xfrm>
            <a:off x="5969001" y="1570039"/>
            <a:ext cx="1889125" cy="1506537"/>
            <a:chOff x="2800" y="989"/>
            <a:chExt cx="1190" cy="949"/>
          </a:xfrm>
        </p:grpSpPr>
        <p:pic>
          <p:nvPicPr>
            <p:cNvPr id="10262"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0" y="989"/>
              <a:ext cx="119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3" name="Rectangle 5"/>
            <p:cNvSpPr>
              <a:spLocks noChangeArrowheads="1"/>
            </p:cNvSpPr>
            <p:nvPr/>
          </p:nvSpPr>
          <p:spPr bwMode="auto">
            <a:xfrm>
              <a:off x="2960" y="1382"/>
              <a:ext cx="85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r>
                <a:rPr lang="en-US" sz="2400">
                  <a:solidFill>
                    <a:prstClr val="black"/>
                  </a:solidFill>
                  <a:latin typeface="Times New Roman" pitchFamily="18" charset="0"/>
                </a:rPr>
                <a:t>Classifier</a:t>
              </a:r>
            </a:p>
          </p:txBody>
        </p:sp>
      </p:grpSp>
      <p:grpSp>
        <p:nvGrpSpPr>
          <p:cNvPr id="10245" name="Group 6"/>
          <p:cNvGrpSpPr>
            <a:grpSpLocks/>
          </p:cNvGrpSpPr>
          <p:nvPr/>
        </p:nvGrpSpPr>
        <p:grpSpPr bwMode="auto">
          <a:xfrm>
            <a:off x="3681414" y="2735264"/>
            <a:ext cx="1698625" cy="1506537"/>
            <a:chOff x="1359" y="1723"/>
            <a:chExt cx="1070" cy="949"/>
          </a:xfrm>
        </p:grpSpPr>
        <p:pic>
          <p:nvPicPr>
            <p:cNvPr id="10260" name="Picture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9" y="1723"/>
              <a:ext cx="1070"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1" name="Rectangle 8"/>
            <p:cNvSpPr>
              <a:spLocks noChangeArrowheads="1"/>
            </p:cNvSpPr>
            <p:nvPr/>
          </p:nvSpPr>
          <p:spPr bwMode="auto">
            <a:xfrm>
              <a:off x="1423" y="2001"/>
              <a:ext cx="93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p>
              <a:pPr algn="ctr" eaLnBrk="0" hangingPunct="0"/>
              <a:r>
                <a:rPr lang="en-US" sz="2400" dirty="0" err="1">
                  <a:solidFill>
                    <a:prstClr val="black"/>
                  </a:solidFill>
                  <a:latin typeface="Times New Roman" pitchFamily="18" charset="0"/>
                </a:rPr>
                <a:t>ValidationData</a:t>
              </a:r>
              <a:endParaRPr lang="en-US" sz="2400" dirty="0">
                <a:solidFill>
                  <a:prstClr val="black"/>
                </a:solidFill>
                <a:latin typeface="Times New Roman" pitchFamily="18" charset="0"/>
              </a:endParaRPr>
            </a:p>
          </p:txBody>
        </p:sp>
      </p:grpSp>
      <p:graphicFrame>
        <p:nvGraphicFramePr>
          <p:cNvPr id="10246" name="Object 1024"/>
          <p:cNvGraphicFramePr>
            <a:graphicFrameLocks/>
          </p:cNvGraphicFramePr>
          <p:nvPr/>
        </p:nvGraphicFramePr>
        <p:xfrm>
          <a:off x="1981201" y="4800600"/>
          <a:ext cx="5438775" cy="1765300"/>
        </p:xfrm>
        <a:graphic>
          <a:graphicData uri="http://schemas.openxmlformats.org/presentationml/2006/ole">
            <mc:AlternateContent xmlns:mc="http://schemas.openxmlformats.org/markup-compatibility/2006">
              <mc:Choice xmlns:v="urn:schemas-microsoft-com:vml" Requires="v">
                <p:oleObj name="Worksheet" r:id="rId5" imgW="5438775" imgH="1765300" progId="Excel.Sheet.8">
                  <p:embed/>
                </p:oleObj>
              </mc:Choice>
              <mc:Fallback>
                <p:oleObj name="Worksheet" r:id="rId5" imgW="5438775" imgH="1765300" progId="Excel.Sheet.8">
                  <p:embed/>
                  <p:pic>
                    <p:nvPicPr>
                      <p:cNvPr id="10246" name="Object 102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4800600"/>
                        <a:ext cx="5438775" cy="176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7" name="Line 10"/>
          <p:cNvSpPr>
            <a:spLocks noChangeShapeType="1"/>
          </p:cNvSpPr>
          <p:nvPr/>
        </p:nvSpPr>
        <p:spPr bwMode="auto">
          <a:xfrm flipH="1">
            <a:off x="1951038" y="4071939"/>
            <a:ext cx="1644650" cy="700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10248" name="Line 11"/>
          <p:cNvSpPr>
            <a:spLocks noChangeShapeType="1"/>
          </p:cNvSpPr>
          <p:nvPr/>
        </p:nvSpPr>
        <p:spPr bwMode="auto">
          <a:xfrm>
            <a:off x="5381625" y="4071939"/>
            <a:ext cx="2025650" cy="70008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10249" name="AutoShape 12"/>
          <p:cNvSpPr>
            <a:spLocks noChangeArrowheads="1"/>
          </p:cNvSpPr>
          <p:nvPr/>
        </p:nvSpPr>
        <p:spPr bwMode="auto">
          <a:xfrm>
            <a:off x="9317038" y="5000625"/>
            <a:ext cx="546100" cy="592138"/>
          </a:xfrm>
          <a:prstGeom prst="downArrow">
            <a:avLst>
              <a:gd name="adj1" fmla="val 50000"/>
              <a:gd name="adj2" fmla="val 27118"/>
            </a:avLst>
          </a:prstGeom>
          <a:solidFill>
            <a:srgbClr val="2597B8"/>
          </a:solidFill>
          <a:ln w="12700">
            <a:solidFill>
              <a:srgbClr val="000000"/>
            </a:solidFill>
            <a:miter lim="800000"/>
            <a:headEnd/>
            <a:tailEnd/>
          </a:ln>
        </p:spPr>
        <p:txBody>
          <a:bodyPr wrap="none" anchor="ctr"/>
          <a:lstStyle/>
          <a:p>
            <a:endParaRPr lang="en-US">
              <a:solidFill>
                <a:prstClr val="black"/>
              </a:solidFill>
            </a:endParaRPr>
          </a:p>
        </p:txBody>
      </p:sp>
      <p:sp>
        <p:nvSpPr>
          <p:cNvPr id="10250" name="Freeform 13"/>
          <p:cNvSpPr>
            <a:spLocks/>
          </p:cNvSpPr>
          <p:nvPr/>
        </p:nvSpPr>
        <p:spPr bwMode="auto">
          <a:xfrm>
            <a:off x="8047039" y="2173288"/>
            <a:ext cx="941387" cy="766762"/>
          </a:xfrm>
          <a:custGeom>
            <a:avLst/>
            <a:gdLst>
              <a:gd name="T0" fmla="*/ 0 w 593"/>
              <a:gd name="T1" fmla="*/ 2147483647 h 483"/>
              <a:gd name="T2" fmla="*/ 2147483647 w 593"/>
              <a:gd name="T3" fmla="*/ 0 h 483"/>
              <a:gd name="T4" fmla="*/ 2147483647 w 593"/>
              <a:gd name="T5" fmla="*/ 2147483647 h 483"/>
              <a:gd name="T6" fmla="*/ 2147483647 w 593"/>
              <a:gd name="T7" fmla="*/ 2147483647 h 483"/>
              <a:gd name="T8" fmla="*/ 2147483647 w 593"/>
              <a:gd name="T9" fmla="*/ 2147483647 h 483"/>
              <a:gd name="T10" fmla="*/ 2147483647 w 593"/>
              <a:gd name="T11" fmla="*/ 2147483647 h 483"/>
              <a:gd name="T12" fmla="*/ 2147483647 w 593"/>
              <a:gd name="T13" fmla="*/ 2147483647 h 483"/>
              <a:gd name="T14" fmla="*/ 2147483647 w 593"/>
              <a:gd name="T15" fmla="*/ 2147483647 h 483"/>
              <a:gd name="T16" fmla="*/ 2147483647 w 593"/>
              <a:gd name="T17" fmla="*/ 2147483647 h 483"/>
              <a:gd name="T18" fmla="*/ 2147483647 w 593"/>
              <a:gd name="T19" fmla="*/ 2147483647 h 483"/>
              <a:gd name="T20" fmla="*/ 0 w 593"/>
              <a:gd name="T21" fmla="*/ 2147483647 h 4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93"/>
              <a:gd name="T34" fmla="*/ 0 h 483"/>
              <a:gd name="T35" fmla="*/ 593 w 593"/>
              <a:gd name="T36" fmla="*/ 483 h 4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93" h="483">
                <a:moveTo>
                  <a:pt x="0" y="34"/>
                </a:moveTo>
                <a:lnTo>
                  <a:pt x="200" y="0"/>
                </a:lnTo>
                <a:lnTo>
                  <a:pt x="159" y="58"/>
                </a:lnTo>
                <a:lnTo>
                  <a:pt x="515" y="306"/>
                </a:lnTo>
                <a:lnTo>
                  <a:pt x="555" y="248"/>
                </a:lnTo>
                <a:lnTo>
                  <a:pt x="592" y="448"/>
                </a:lnTo>
                <a:lnTo>
                  <a:pt x="392" y="482"/>
                </a:lnTo>
                <a:lnTo>
                  <a:pt x="433" y="424"/>
                </a:lnTo>
                <a:lnTo>
                  <a:pt x="77" y="176"/>
                </a:lnTo>
                <a:lnTo>
                  <a:pt x="37" y="234"/>
                </a:lnTo>
                <a:lnTo>
                  <a:pt x="0" y="34"/>
                </a:lnTo>
              </a:path>
            </a:pathLst>
          </a:custGeom>
          <a:solidFill>
            <a:srgbClr val="2597B8"/>
          </a:solidFill>
          <a:ln w="12700" cap="rnd">
            <a:solidFill>
              <a:srgbClr val="000000"/>
            </a:solidFill>
            <a:round/>
            <a:headEnd/>
            <a:tailEnd/>
          </a:ln>
        </p:spPr>
        <p:txBody>
          <a:bodyPr/>
          <a:lstStyle/>
          <a:p>
            <a:endParaRPr lang="en-US">
              <a:solidFill>
                <a:prstClr val="black"/>
              </a:solidFill>
            </a:endParaRPr>
          </a:p>
        </p:txBody>
      </p:sp>
      <p:grpSp>
        <p:nvGrpSpPr>
          <p:cNvPr id="10251" name="Group 14"/>
          <p:cNvGrpSpPr>
            <a:grpSpLocks/>
          </p:cNvGrpSpPr>
          <p:nvPr/>
        </p:nvGrpSpPr>
        <p:grpSpPr bwMode="auto">
          <a:xfrm>
            <a:off x="8170864" y="3187701"/>
            <a:ext cx="1781175" cy="815975"/>
            <a:chOff x="4187" y="2008"/>
            <a:chExt cx="1122" cy="514"/>
          </a:xfrm>
        </p:grpSpPr>
        <p:pic>
          <p:nvPicPr>
            <p:cNvPr id="10258" name="Picture 1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7" y="2008"/>
              <a:ext cx="1122"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Rectangle 16"/>
            <p:cNvSpPr>
              <a:spLocks noChangeArrowheads="1"/>
            </p:cNvSpPr>
            <p:nvPr/>
          </p:nvSpPr>
          <p:spPr bwMode="auto">
            <a:xfrm>
              <a:off x="4188" y="2149"/>
              <a:ext cx="11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p>
              <a:pPr algn="ctr" eaLnBrk="0" hangingPunct="0"/>
              <a:r>
                <a:rPr lang="en-US" sz="2400">
                  <a:solidFill>
                    <a:prstClr val="black"/>
                  </a:solidFill>
                  <a:latin typeface="Times New Roman" pitchFamily="18" charset="0"/>
                </a:rPr>
                <a:t>Unseen Data</a:t>
              </a:r>
            </a:p>
          </p:txBody>
        </p:sp>
      </p:grpSp>
      <p:sp>
        <p:nvSpPr>
          <p:cNvPr id="10252" name="Rectangle 17"/>
          <p:cNvSpPr>
            <a:spLocks noChangeArrowheads="1"/>
          </p:cNvSpPr>
          <p:nvPr/>
        </p:nvSpPr>
        <p:spPr bwMode="auto">
          <a:xfrm>
            <a:off x="7826512" y="4262439"/>
            <a:ext cx="2460353" cy="462307"/>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a:solidFill>
                  <a:prstClr val="black"/>
                </a:solidFill>
                <a:latin typeface="Times New Roman" pitchFamily="18" charset="0"/>
              </a:rPr>
              <a:t>(Jeff, Professor, 4)</a:t>
            </a:r>
          </a:p>
        </p:txBody>
      </p:sp>
      <p:sp>
        <p:nvSpPr>
          <p:cNvPr id="10253" name="Line 18"/>
          <p:cNvSpPr>
            <a:spLocks noChangeShapeType="1"/>
          </p:cNvSpPr>
          <p:nvPr/>
        </p:nvSpPr>
        <p:spPr bwMode="auto">
          <a:xfrm flipH="1">
            <a:off x="7691439" y="3903663"/>
            <a:ext cx="471487" cy="39370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10254" name="Line 19"/>
          <p:cNvSpPr>
            <a:spLocks noChangeShapeType="1"/>
          </p:cNvSpPr>
          <p:nvPr/>
        </p:nvSpPr>
        <p:spPr bwMode="auto">
          <a:xfrm>
            <a:off x="9972675" y="3903663"/>
            <a:ext cx="363538" cy="3492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prstClr val="black"/>
              </a:solidFill>
            </a:endParaRPr>
          </a:p>
        </p:txBody>
      </p:sp>
      <p:sp>
        <p:nvSpPr>
          <p:cNvPr id="10255" name="Freeform 20"/>
          <p:cNvSpPr>
            <a:spLocks/>
          </p:cNvSpPr>
          <p:nvPr/>
        </p:nvSpPr>
        <p:spPr bwMode="auto">
          <a:xfrm>
            <a:off x="4884738" y="2032001"/>
            <a:ext cx="901700" cy="593725"/>
          </a:xfrm>
          <a:custGeom>
            <a:avLst/>
            <a:gdLst>
              <a:gd name="T0" fmla="*/ 2147483647 w 568"/>
              <a:gd name="T1" fmla="*/ 2147483647 h 374"/>
              <a:gd name="T2" fmla="*/ 2147483647 w 568"/>
              <a:gd name="T3" fmla="*/ 2147483647 h 374"/>
              <a:gd name="T4" fmla="*/ 2147483647 w 568"/>
              <a:gd name="T5" fmla="*/ 2147483647 h 374"/>
              <a:gd name="T6" fmla="*/ 2147483647 w 568"/>
              <a:gd name="T7" fmla="*/ 2147483647 h 374"/>
              <a:gd name="T8" fmla="*/ 2147483647 w 568"/>
              <a:gd name="T9" fmla="*/ 2147483647 h 374"/>
              <a:gd name="T10" fmla="*/ 0 w 568"/>
              <a:gd name="T11" fmla="*/ 2147483647 h 374"/>
              <a:gd name="T12" fmla="*/ 2147483647 w 568"/>
              <a:gd name="T13" fmla="*/ 2147483647 h 374"/>
              <a:gd name="T14" fmla="*/ 2147483647 w 568"/>
              <a:gd name="T15" fmla="*/ 2147483647 h 374"/>
              <a:gd name="T16" fmla="*/ 2147483647 w 568"/>
              <a:gd name="T17" fmla="*/ 2147483647 h 374"/>
              <a:gd name="T18" fmla="*/ 2147483647 w 568"/>
              <a:gd name="T19" fmla="*/ 0 h 374"/>
              <a:gd name="T20" fmla="*/ 2147483647 w 568"/>
              <a:gd name="T21" fmla="*/ 2147483647 h 3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8"/>
              <a:gd name="T34" fmla="*/ 0 h 374"/>
              <a:gd name="T35" fmla="*/ 568 w 568"/>
              <a:gd name="T36" fmla="*/ 374 h 3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8" h="374">
                <a:moveTo>
                  <a:pt x="567" y="59"/>
                </a:moveTo>
                <a:lnTo>
                  <a:pt x="503" y="220"/>
                </a:lnTo>
                <a:lnTo>
                  <a:pt x="478" y="165"/>
                </a:lnTo>
                <a:lnTo>
                  <a:pt x="138" y="318"/>
                </a:lnTo>
                <a:lnTo>
                  <a:pt x="163" y="373"/>
                </a:lnTo>
                <a:lnTo>
                  <a:pt x="0" y="314"/>
                </a:lnTo>
                <a:lnTo>
                  <a:pt x="64" y="153"/>
                </a:lnTo>
                <a:lnTo>
                  <a:pt x="89" y="208"/>
                </a:lnTo>
                <a:lnTo>
                  <a:pt x="429" y="55"/>
                </a:lnTo>
                <a:lnTo>
                  <a:pt x="404" y="0"/>
                </a:lnTo>
                <a:lnTo>
                  <a:pt x="567" y="59"/>
                </a:lnTo>
              </a:path>
            </a:pathLst>
          </a:custGeom>
          <a:solidFill>
            <a:srgbClr val="2597B8"/>
          </a:solidFill>
          <a:ln w="12700" cap="rnd">
            <a:solidFill>
              <a:srgbClr val="000000"/>
            </a:solidFill>
            <a:round/>
            <a:headEnd/>
            <a:tailEnd/>
          </a:ln>
        </p:spPr>
        <p:txBody>
          <a:bodyPr/>
          <a:lstStyle/>
          <a:p>
            <a:endParaRPr lang="en-US">
              <a:solidFill>
                <a:prstClr val="black"/>
              </a:solidFill>
            </a:endParaRPr>
          </a:p>
        </p:txBody>
      </p:sp>
      <p:pic>
        <p:nvPicPr>
          <p:cNvPr id="10256" name="Picture 2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44014" y="5738813"/>
            <a:ext cx="7207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Rectangle 22"/>
          <p:cNvSpPr>
            <a:spLocks noChangeArrowheads="1"/>
          </p:cNvSpPr>
          <p:nvPr/>
        </p:nvSpPr>
        <p:spPr bwMode="auto">
          <a:xfrm>
            <a:off x="7745414" y="4959351"/>
            <a:ext cx="1525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800">
                <a:solidFill>
                  <a:prstClr val="black"/>
                </a:solidFill>
                <a:latin typeface="Times New Roman" pitchFamily="18" charset="0"/>
              </a:rPr>
              <a:t>Tenured?</a:t>
            </a:r>
          </a:p>
        </p:txBody>
      </p:sp>
    </p:spTree>
    <p:extLst>
      <p:ext uri="{BB962C8B-B14F-4D97-AF65-F5344CB8AC3E}">
        <p14:creationId xmlns:p14="http://schemas.microsoft.com/office/powerpoint/2010/main" val="260656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Model Evaluation and Selection</a:t>
            </a:r>
          </a:p>
        </p:txBody>
      </p:sp>
      <p:sp>
        <p:nvSpPr>
          <p:cNvPr id="51203" name="Rectangle 3"/>
          <p:cNvSpPr>
            <a:spLocks noGrp="1" noChangeArrowheads="1"/>
          </p:cNvSpPr>
          <p:nvPr>
            <p:ph idx="1"/>
          </p:nvPr>
        </p:nvSpPr>
        <p:spPr/>
        <p:txBody>
          <a:bodyPr>
            <a:normAutofit/>
          </a:bodyPr>
          <a:lstStyle/>
          <a:p>
            <a:pPr>
              <a:lnSpc>
                <a:spcPct val="110000"/>
              </a:lnSpc>
            </a:pPr>
            <a:r>
              <a:rPr lang="en-US" sz="2800" dirty="0"/>
              <a:t>Evaluation metrics: How can we properly measure accuracy?  Other metrics to consider?</a:t>
            </a:r>
          </a:p>
          <a:p>
            <a:pPr>
              <a:lnSpc>
                <a:spcPct val="110000"/>
              </a:lnSpc>
            </a:pPr>
            <a:r>
              <a:rPr lang="en-US" sz="2800" dirty="0"/>
              <a:t>Use </a:t>
            </a:r>
            <a:r>
              <a:rPr lang="en-US" sz="2800" b="1" dirty="0"/>
              <a:t>validation/test set</a:t>
            </a:r>
            <a:r>
              <a:rPr lang="en-US" sz="2800" dirty="0"/>
              <a:t> of class-labeled tuples instead of training set when assessing accuracy</a:t>
            </a:r>
          </a:p>
          <a:p>
            <a:pPr>
              <a:lnSpc>
                <a:spcPct val="110000"/>
              </a:lnSpc>
            </a:pPr>
            <a:r>
              <a:rPr lang="en-US" sz="2800" dirty="0"/>
              <a:t>Methods for estimating a classifier’s accuracy: </a:t>
            </a:r>
          </a:p>
          <a:p>
            <a:pPr lvl="1">
              <a:lnSpc>
                <a:spcPct val="110000"/>
              </a:lnSpc>
            </a:pPr>
            <a:r>
              <a:rPr lang="en-US" dirty="0"/>
              <a:t>Holdout method</a:t>
            </a:r>
          </a:p>
          <a:p>
            <a:pPr lvl="1">
              <a:lnSpc>
                <a:spcPct val="110000"/>
              </a:lnSpc>
            </a:pPr>
            <a:r>
              <a:rPr lang="en-US" dirty="0"/>
              <a:t>Cross-validation</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9017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057400" y="76200"/>
            <a:ext cx="8091488" cy="1066800"/>
          </a:xfrm>
          <a:noFill/>
        </p:spPr>
        <p:txBody>
          <a:bodyPr vert="horz" lIns="92075" tIns="46038" rIns="92075" bIns="46038" rtlCol="0" anchor="ctr">
            <a:normAutofit fontScale="90000"/>
          </a:bodyPr>
          <a:lstStyle/>
          <a:p>
            <a:pPr eaLnBrk="1" hangingPunct="1"/>
            <a:r>
              <a:rPr lang="en-US"/>
              <a:t>Evaluating Classifier Accuracy:</a:t>
            </a:r>
            <a:br>
              <a:rPr lang="en-US"/>
            </a:br>
            <a:r>
              <a:rPr lang="en-US"/>
              <a:t>Holdout &amp; Cross-Validation Methods</a:t>
            </a:r>
            <a:endParaRPr lang="en-US" sz="4000"/>
          </a:p>
        </p:txBody>
      </p:sp>
      <p:sp>
        <p:nvSpPr>
          <p:cNvPr id="56323" name="Rectangle 3"/>
          <p:cNvSpPr>
            <a:spLocks noGrp="1" noChangeArrowheads="1"/>
          </p:cNvSpPr>
          <p:nvPr>
            <p:ph idx="1"/>
          </p:nvPr>
        </p:nvSpPr>
        <p:spPr>
          <a:xfrm>
            <a:off x="449884" y="1395985"/>
            <a:ext cx="10896600" cy="5385815"/>
          </a:xfrm>
          <a:noFill/>
        </p:spPr>
        <p:txBody>
          <a:bodyPr vert="horz" lIns="92075" tIns="46038" rIns="92075" bIns="46038" rtlCol="0">
            <a:normAutofit/>
          </a:bodyPr>
          <a:lstStyle/>
          <a:p>
            <a:pPr eaLnBrk="1" hangingPunct="1">
              <a:lnSpc>
                <a:spcPct val="80000"/>
              </a:lnSpc>
            </a:pPr>
            <a:r>
              <a:rPr lang="en-US" sz="2400" b="1" dirty="0"/>
              <a:t>Holdout method</a:t>
            </a:r>
          </a:p>
          <a:p>
            <a:pPr lvl="1" eaLnBrk="1" hangingPunct="1">
              <a:lnSpc>
                <a:spcPct val="80000"/>
              </a:lnSpc>
            </a:pPr>
            <a:r>
              <a:rPr lang="en-US" sz="2400" dirty="0"/>
              <a:t>Given data is randomly partitioned into two independent sets</a:t>
            </a:r>
          </a:p>
          <a:p>
            <a:pPr lvl="2" eaLnBrk="1" hangingPunct="1">
              <a:lnSpc>
                <a:spcPct val="80000"/>
              </a:lnSpc>
            </a:pPr>
            <a:r>
              <a:rPr lang="en-US" dirty="0"/>
              <a:t>Training set (e.g., 2/3) for model construction</a:t>
            </a:r>
          </a:p>
          <a:p>
            <a:pPr lvl="2" eaLnBrk="1" hangingPunct="1">
              <a:lnSpc>
                <a:spcPct val="80000"/>
              </a:lnSpc>
            </a:pPr>
            <a:r>
              <a:rPr lang="en-US" dirty="0"/>
              <a:t>Test set (e.g., 1/3) for accuracy estimation</a:t>
            </a:r>
          </a:p>
          <a:p>
            <a:pPr lvl="2" eaLnBrk="1" hangingPunct="1">
              <a:lnSpc>
                <a:spcPct val="80000"/>
              </a:lnSpc>
            </a:pPr>
            <a:endParaRPr lang="en-US" dirty="0"/>
          </a:p>
          <a:p>
            <a:pPr eaLnBrk="1" hangingPunct="1">
              <a:lnSpc>
                <a:spcPct val="80000"/>
              </a:lnSpc>
            </a:pPr>
            <a:r>
              <a:rPr lang="en-US" sz="2400" b="1" dirty="0"/>
              <a:t>Cross-validation</a:t>
            </a:r>
            <a:r>
              <a:rPr lang="en-US" sz="2400" dirty="0"/>
              <a:t> (</a:t>
            </a:r>
            <a:r>
              <a:rPr lang="en-US" sz="2400" i="1" dirty="0"/>
              <a:t>k</a:t>
            </a:r>
            <a:r>
              <a:rPr lang="en-US" sz="2400" dirty="0"/>
              <a:t>-fold, where k = 10 is most popular)</a:t>
            </a:r>
          </a:p>
          <a:p>
            <a:pPr lvl="1" eaLnBrk="1" hangingPunct="1">
              <a:lnSpc>
                <a:spcPct val="80000"/>
              </a:lnSpc>
            </a:pPr>
            <a:r>
              <a:rPr lang="en-US" sz="2400" dirty="0"/>
              <a:t>Randomly partition the data into </a:t>
            </a:r>
            <a:r>
              <a:rPr lang="en-US" sz="2400" i="1" dirty="0"/>
              <a:t>k</a:t>
            </a:r>
            <a:r>
              <a:rPr lang="en-US" sz="2400" dirty="0"/>
              <a:t> </a:t>
            </a:r>
            <a:r>
              <a:rPr lang="en-US" sz="2400" i="1" dirty="0"/>
              <a:t>mutually exclusive</a:t>
            </a:r>
            <a:r>
              <a:rPr lang="en-US" sz="2400" dirty="0"/>
              <a:t> subsets, each approximately equal size</a:t>
            </a:r>
          </a:p>
          <a:p>
            <a:pPr lvl="1" eaLnBrk="1" hangingPunct="1">
              <a:lnSpc>
                <a:spcPct val="80000"/>
              </a:lnSpc>
            </a:pPr>
            <a:r>
              <a:rPr lang="en-US" sz="2400" dirty="0"/>
              <a:t>At </a:t>
            </a:r>
            <a:r>
              <a:rPr lang="en-US" sz="2400" i="1" dirty="0" err="1"/>
              <a:t>i</a:t>
            </a:r>
            <a:r>
              <a:rPr lang="en-US" sz="2400" dirty="0" err="1"/>
              <a:t>-th</a:t>
            </a:r>
            <a:r>
              <a:rPr lang="en-US" sz="2400" dirty="0"/>
              <a:t> iteration, use D</a:t>
            </a:r>
            <a:r>
              <a:rPr lang="en-US" sz="2400" baseline="-25000" dirty="0"/>
              <a:t>i </a:t>
            </a:r>
            <a:r>
              <a:rPr lang="en-US" sz="2400" dirty="0"/>
              <a:t>as test set and others as training set</a:t>
            </a:r>
          </a:p>
          <a:p>
            <a:pPr lvl="1" eaLnBrk="1" hangingPunct="1">
              <a:lnSpc>
                <a:spcPct val="80000"/>
              </a:lnSpc>
            </a:pPr>
            <a:r>
              <a:rPr lang="en-US" sz="2400" u="sng" dirty="0"/>
              <a:t>Leave-one-out</a:t>
            </a:r>
            <a:r>
              <a:rPr lang="en-US" sz="2400" dirty="0"/>
              <a:t>: </a:t>
            </a:r>
            <a:r>
              <a:rPr lang="en-US" sz="2400" i="1" dirty="0"/>
              <a:t>k</a:t>
            </a:r>
            <a:r>
              <a:rPr lang="en-US" sz="2400" dirty="0"/>
              <a:t> folds where </a:t>
            </a:r>
            <a:r>
              <a:rPr lang="en-US" sz="2400" i="1" dirty="0"/>
              <a:t>k</a:t>
            </a:r>
            <a:r>
              <a:rPr lang="en-US" sz="2400" dirty="0"/>
              <a:t> = # of tuples, for small sized data</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035324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Accuracy: Error Analysis in Classification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400" y="1295400"/>
                <a:ext cx="10896600" cy="4876800"/>
              </a:xfrm>
            </p:spPr>
            <p:txBody>
              <a:bodyPr>
                <a:normAutofit fontScale="85000" lnSpcReduction="10000"/>
              </a:bodyPr>
              <a:lstStyle/>
              <a:p>
                <a:r>
                  <a:rPr lang="en-US" dirty="0"/>
                  <a:t>There are 2 major types of error in classification problems based on a binary outcome. They are: </a:t>
                </a:r>
              </a:p>
              <a:p>
                <a:endParaRPr lang="en-US" dirty="0"/>
              </a:p>
              <a:p>
                <a:r>
                  <a:rPr lang="en-US" dirty="0"/>
                  <a:t>  False positives: incorrectly predicting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dirty="0" smtClean="0">
                        <a:latin typeface="Cambria Math" panose="02040503050406030204" pitchFamily="18" charset="0"/>
                      </a:rPr>
                      <m:t>=1</m:t>
                    </m:r>
                  </m:oMath>
                </a14:m>
                <a:r>
                  <a:rPr lang="en-US" dirty="0"/>
                  <a:t> when it truly is in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=0</m:t>
                    </m:r>
                  </m:oMath>
                </a14:m>
                <a:r>
                  <a:rPr lang="en-US" dirty="0"/>
                  <a:t>. </a:t>
                </a:r>
              </a:p>
              <a:p>
                <a:r>
                  <a:rPr lang="en-US" dirty="0"/>
                  <a:t>  False negative: incorrectly predicting</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i="1" dirty="0">
                        <a:latin typeface="Cambria Math" panose="02040503050406030204" pitchFamily="18" charset="0"/>
                      </a:rPr>
                      <m:t>=</m:t>
                    </m:r>
                    <m:r>
                      <a:rPr lang="en-US" b="0" i="1" dirty="0" smtClean="0">
                        <a:latin typeface="Cambria Math" panose="02040503050406030204" pitchFamily="18" charset="0"/>
                      </a:rPr>
                      <m:t>0</m:t>
                    </m:r>
                  </m:oMath>
                </a14:m>
                <a:r>
                  <a:rPr lang="en-US" dirty="0"/>
                  <a:t> when it truly is in </a:t>
                </a: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rPr>
                      <m:t>=1</m:t>
                    </m:r>
                  </m:oMath>
                </a14:m>
                <a:r>
                  <a:rPr lang="en-US" dirty="0"/>
                  <a:t>. </a:t>
                </a:r>
              </a:p>
              <a:p>
                <a:endParaRPr lang="en-US" dirty="0"/>
              </a:p>
              <a:p>
                <a:r>
                  <a:rPr lang="en-US" dirty="0"/>
                  <a:t>The results of a classification algorithm are often summarized in two ways: </a:t>
                </a:r>
              </a:p>
              <a:p>
                <a:r>
                  <a:rPr lang="en-US" dirty="0"/>
                  <a:t>	1. a confusion matrix, sometimes called a contingency table</a:t>
                </a:r>
              </a:p>
              <a:p>
                <a:r>
                  <a:rPr lang="en-US" dirty="0"/>
                  <a:t>	2. a receiver operating characteristics (ROC) curve.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3400" y="1295400"/>
                <a:ext cx="10896600" cy="4876800"/>
              </a:xfrm>
              <a:blipFill>
                <a:blip r:embed="rId2"/>
                <a:stretch>
                  <a:fillRect l="-698" t="-2078"/>
                </a:stretch>
              </a:blipFill>
            </p:spPr>
            <p:txBody>
              <a:bodyPr/>
              <a:lstStyle/>
              <a:p>
                <a:r>
                  <a:rPr lang="en-US">
                    <a:noFill/>
                  </a:rPr>
                  <a:t> </a:t>
                </a:r>
              </a:p>
            </p:txBody>
          </p:sp>
        </mc:Fallback>
      </mc:AlternateContent>
    </p:spTree>
    <p:extLst>
      <p:ext uri="{BB962C8B-B14F-4D97-AF65-F5344CB8AC3E}">
        <p14:creationId xmlns:p14="http://schemas.microsoft.com/office/powerpoint/2010/main" val="55050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524000" y="0"/>
            <a:ext cx="9144000" cy="1143000"/>
          </a:xfrm>
        </p:spPr>
        <p:txBody>
          <a:bodyPr>
            <a:normAutofit/>
          </a:bodyPr>
          <a:lstStyle/>
          <a:p>
            <a:r>
              <a:rPr lang="en-US" sz="3600" dirty="0"/>
              <a:t>Classifier Evaluation Metrics: Confusion Matrix</a:t>
            </a:r>
          </a:p>
        </p:txBody>
      </p:sp>
      <p:graphicFrame>
        <p:nvGraphicFramePr>
          <p:cNvPr id="61519" name="Group 79"/>
          <p:cNvGraphicFramePr>
            <a:graphicFrameLocks noGrp="1"/>
          </p:cNvGraphicFramePr>
          <p:nvPr>
            <p:ph sz="half" idx="1"/>
          </p:nvPr>
        </p:nvGraphicFramePr>
        <p:xfrm>
          <a:off x="2590800" y="3352801"/>
          <a:ext cx="7010400" cy="1935163"/>
        </p:xfrm>
        <a:graphic>
          <a:graphicData uri="http://schemas.openxmlformats.org/drawingml/2006/table">
            <a:tbl>
              <a:tblPr/>
              <a:tblGrid>
                <a:gridCol w="2514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tblGrid>
              <a:tr h="70115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Actual class\Predicted class</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buy_computer =  yes</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buy_computer = no</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Total</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err="1">
                          <a:ln>
                            <a:noFill/>
                          </a:ln>
                          <a:solidFill>
                            <a:schemeClr val="tx1"/>
                          </a:solidFill>
                          <a:effectLst/>
                          <a:latin typeface="Calibri" pitchFamily="34" charset="0"/>
                        </a:rPr>
                        <a:t>buy_computer</a:t>
                      </a:r>
                      <a:r>
                        <a:rPr kumimoji="0" lang="en-US" sz="2000" b="0" i="0" u="none" strike="noStrike" cap="none" normalizeH="0" baseline="0" dirty="0">
                          <a:ln>
                            <a:noFill/>
                          </a:ln>
                          <a:solidFill>
                            <a:schemeClr val="tx1"/>
                          </a:solidFill>
                          <a:effectLst/>
                          <a:latin typeface="Calibri" pitchFamily="34" charset="0"/>
                        </a:rPr>
                        <a:t> = yes</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Calibri" pitchFamily="34" charset="0"/>
                        </a:rPr>
                        <a:t>6954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Calibri" pitchFamily="34" charset="0"/>
                        </a:rPr>
                        <a:t>46</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7000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buy_computer = no</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Calibri" pitchFamily="34" charset="0"/>
                        </a:rPr>
                        <a:t>412</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1" i="0" u="none" strike="noStrike" cap="none" normalizeH="0" baseline="0">
                          <a:ln>
                            <a:noFill/>
                          </a:ln>
                          <a:solidFill>
                            <a:schemeClr val="tx1"/>
                          </a:solidFill>
                          <a:effectLst/>
                          <a:latin typeface="Calibri" pitchFamily="34" charset="0"/>
                        </a:rPr>
                        <a:t>2588</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3000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139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Total</a:t>
                      </a:r>
                    </a:p>
                  </a:txBody>
                  <a:tcPr marT="45728" marB="45728"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7366</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a:ln>
                            <a:noFill/>
                          </a:ln>
                          <a:solidFill>
                            <a:schemeClr val="tx1"/>
                          </a:solidFill>
                          <a:effectLst/>
                          <a:latin typeface="Calibri" pitchFamily="34" charset="0"/>
                        </a:rPr>
                        <a:t>2634</a:t>
                      </a:r>
                    </a:p>
                  </a:txBody>
                  <a:tcPr marT="45728" marB="45728"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2000" b="0" i="0" u="none" strike="noStrike" cap="none" normalizeH="0" baseline="0" dirty="0">
                          <a:ln>
                            <a:noFill/>
                          </a:ln>
                          <a:solidFill>
                            <a:schemeClr val="tx1"/>
                          </a:solidFill>
                          <a:effectLst/>
                          <a:latin typeface="Calibri" pitchFamily="34" charset="0"/>
                        </a:rPr>
                        <a:t>10000</a:t>
                      </a:r>
                    </a:p>
                  </a:txBody>
                  <a:tcPr marT="45728" marB="45728"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2254" name="Rectangle 63"/>
          <p:cNvSpPr>
            <a:spLocks noGrp="1" noChangeArrowheads="1"/>
          </p:cNvSpPr>
          <p:nvPr>
            <p:ph type="body" sz="half" idx="2"/>
          </p:nvPr>
        </p:nvSpPr>
        <p:spPr>
          <a:xfrm>
            <a:off x="1752600" y="5501031"/>
            <a:ext cx="8458200" cy="813816"/>
          </a:xfrm>
        </p:spPr>
        <p:txBody>
          <a:bodyPr>
            <a:normAutofit lnSpcReduction="10000"/>
          </a:bodyPr>
          <a:lstStyle/>
          <a:p>
            <a:pPr>
              <a:lnSpc>
                <a:spcPct val="90000"/>
              </a:lnSpc>
            </a:pPr>
            <a:r>
              <a:rPr lang="en-US" sz="2400" dirty="0"/>
              <a:t>May have extra rows/columns to provide totals</a:t>
            </a:r>
          </a:p>
          <a:p>
            <a:pPr>
              <a:lnSpc>
                <a:spcPct val="90000"/>
              </a:lnSpc>
            </a:pPr>
            <a:r>
              <a:rPr lang="en-US" sz="2400" dirty="0"/>
              <a:t>Acc = (TP + TN) / Total</a:t>
            </a:r>
          </a:p>
        </p:txBody>
      </p:sp>
      <p:sp>
        <p:nvSpPr>
          <p:cNvPr id="52255" name="Text Box 66"/>
          <p:cNvSpPr txBox="1">
            <a:spLocks noChangeArrowheads="1"/>
          </p:cNvSpPr>
          <p:nvPr/>
        </p:nvSpPr>
        <p:spPr bwMode="auto">
          <a:xfrm>
            <a:off x="1752601" y="1219200"/>
            <a:ext cx="2608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400" b="1">
                <a:solidFill>
                  <a:prstClr val="black"/>
                </a:solidFill>
                <a:latin typeface="Calibri" pitchFamily="34" charset="0"/>
              </a:rPr>
              <a:t>Confusion Matrix:</a:t>
            </a:r>
          </a:p>
        </p:txBody>
      </p:sp>
      <mc:AlternateContent xmlns:mc="http://schemas.openxmlformats.org/markup-compatibility/2006" xmlns:a14="http://schemas.microsoft.com/office/drawing/2010/main">
        <mc:Choice Requires="a14">
          <p:graphicFrame>
            <p:nvGraphicFramePr>
              <p:cNvPr id="61517" name="Group 77"/>
              <p:cNvGraphicFramePr>
                <a:graphicFrameLocks noGrp="1"/>
              </p:cNvGraphicFramePr>
              <p:nvPr>
                <p:extLst>
                  <p:ext uri="{D42A27DB-BD31-4B8C-83A1-F6EECF244321}">
                    <p14:modId xmlns:p14="http://schemas.microsoft.com/office/powerpoint/2010/main" val="863044094"/>
                  </p:ext>
                </p:extLst>
              </p:nvPr>
            </p:nvGraphicFramePr>
            <p:xfrm>
              <a:off x="2057400" y="1676400"/>
              <a:ext cx="7924800" cy="1235076"/>
            </p:xfrm>
            <a:graphic>
              <a:graphicData uri="http://schemas.openxmlformats.org/drawingml/2006/table">
                <a:tbl>
                  <a:tblPr/>
                  <a:tblGrid>
                    <a:gridCol w="2895600">
                      <a:extLst>
                        <a:ext uri="{9D8B030D-6E8A-4147-A177-3AD203B41FA5}">
                          <a16:colId xmlns:a16="http://schemas.microsoft.com/office/drawing/2014/main" val="20000"/>
                        </a:ext>
                      </a:extLst>
                    </a:gridCol>
                    <a:gridCol w="2471738">
                      <a:extLst>
                        <a:ext uri="{9D8B030D-6E8A-4147-A177-3AD203B41FA5}">
                          <a16:colId xmlns:a16="http://schemas.microsoft.com/office/drawing/2014/main" val="20001"/>
                        </a:ext>
                      </a:extLst>
                    </a:gridCol>
                    <a:gridCol w="2557462">
                      <a:extLst>
                        <a:ext uri="{9D8B030D-6E8A-4147-A177-3AD203B41FA5}">
                          <a16:colId xmlns:a16="http://schemas.microsoft.com/office/drawing/2014/main" val="20002"/>
                        </a:ext>
                      </a:extLst>
                    </a:gridCol>
                  </a:tblGrid>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Actual class\Predicted class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𝑌</m:t>
                                    </m:r>
                                  </m:e>
                                </m:acc>
                                <m:r>
                                  <a:rPr lang="en-US" sz="1800" b="0" i="1" dirty="0" smtClean="0">
                                    <a:latin typeface="Cambria Math" panose="02040503050406030204" pitchFamily="18" charset="0"/>
                                  </a:rPr>
                                  <m:t>=1</m:t>
                                </m:r>
                              </m:oMath>
                            </m:oMathPara>
                          </a14:m>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14:m>
                            <m:oMathPara xmlns:m="http://schemas.openxmlformats.org/officeDocument/2006/math">
                              <m:oMathParaPr>
                                <m:jc m:val="centerGroup"/>
                              </m:oMathParaPr>
                              <m:oMath xmlns:m="http://schemas.openxmlformats.org/officeDocument/2006/math">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𝑌</m:t>
                                    </m:r>
                                  </m:e>
                                </m:acc>
                                <m:r>
                                  <a:rPr lang="en-US" sz="1800" b="0" i="1" dirty="0" smtClean="0">
                                    <a:latin typeface="Cambria Math" panose="02040503050406030204" pitchFamily="18" charset="0"/>
                                  </a:rPr>
                                  <m:t>=0</m:t>
                                </m:r>
                              </m:oMath>
                            </m:oMathPara>
                          </a14:m>
                          <a:endParaRPr kumimoji="0" lang="en-US" sz="1800" b="0" i="0" u="none" strike="noStrike" cap="none" normalizeH="0" baseline="-25000" dirty="0">
                            <a:ln>
                              <a:noFill/>
                            </a:ln>
                            <a:solidFill>
                              <a:schemeClr val="tx1"/>
                            </a:solidFill>
                            <a:effectLst/>
                            <a:latin typeface="Calibri"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rPr>
                                  <m:t>𝑌</m:t>
                                </m:r>
                                <m:r>
                                  <a:rPr lang="en-US" sz="1800" b="0" i="1" dirty="0" smtClean="0">
                                    <a:latin typeface="Cambria Math" panose="02040503050406030204" pitchFamily="18" charset="0"/>
                                  </a:rPr>
                                  <m:t>=1</m:t>
                                </m:r>
                              </m:oMath>
                            </m:oMathPara>
                          </a14:m>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14:m>
                            <m:oMathPara xmlns:m="http://schemas.openxmlformats.org/officeDocument/2006/math">
                              <m:oMathParaPr>
                                <m:jc m:val="centerGroup"/>
                              </m:oMathParaPr>
                              <m:oMath xmlns:m="http://schemas.openxmlformats.org/officeDocument/2006/math">
                                <m:r>
                                  <a:rPr lang="en-US" sz="1800" b="0" i="1" dirty="0" smtClean="0">
                                    <a:latin typeface="Cambria Math" panose="02040503050406030204" pitchFamily="18" charset="0"/>
                                  </a:rPr>
                                  <m:t>𝑌</m:t>
                                </m:r>
                                <m:r>
                                  <a:rPr lang="en-US" sz="1800" b="0" i="1" dirty="0" smtClean="0">
                                    <a:latin typeface="Cambria Math" panose="02040503050406030204" pitchFamily="18" charset="0"/>
                                  </a:rPr>
                                  <m:t>=0</m:t>
                                </m:r>
                              </m:oMath>
                            </m:oMathPara>
                          </a14:m>
                          <a:endParaRPr kumimoji="0" lang="en-US" sz="1800" b="0" i="0" u="none" strike="noStrike" cap="none" normalizeH="0" baseline="-25000" dirty="0">
                            <a:ln>
                              <a:noFill/>
                            </a:ln>
                            <a:solidFill>
                              <a:schemeClr val="tx1"/>
                            </a:solidFill>
                            <a:effectLst/>
                            <a:latin typeface="Calibri"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1517" name="Group 77"/>
              <p:cNvGraphicFramePr>
                <a:graphicFrameLocks noGrp="1"/>
              </p:cNvGraphicFramePr>
              <p:nvPr>
                <p:extLst>
                  <p:ext uri="{D42A27DB-BD31-4B8C-83A1-F6EECF244321}">
                    <p14:modId xmlns:p14="http://schemas.microsoft.com/office/powerpoint/2010/main" val="863044094"/>
                  </p:ext>
                </p:extLst>
              </p:nvPr>
            </p:nvGraphicFramePr>
            <p:xfrm>
              <a:off x="2057400" y="1676400"/>
              <a:ext cx="7924800" cy="1235076"/>
            </p:xfrm>
            <a:graphic>
              <a:graphicData uri="http://schemas.openxmlformats.org/drawingml/2006/table">
                <a:tbl>
                  <a:tblPr/>
                  <a:tblGrid>
                    <a:gridCol w="2895600">
                      <a:extLst>
                        <a:ext uri="{9D8B030D-6E8A-4147-A177-3AD203B41FA5}">
                          <a16:colId xmlns:a16="http://schemas.microsoft.com/office/drawing/2014/main" val="20000"/>
                        </a:ext>
                      </a:extLst>
                    </a:gridCol>
                    <a:gridCol w="2471738">
                      <a:extLst>
                        <a:ext uri="{9D8B030D-6E8A-4147-A177-3AD203B41FA5}">
                          <a16:colId xmlns:a16="http://schemas.microsoft.com/office/drawing/2014/main" val="20001"/>
                        </a:ext>
                      </a:extLst>
                    </a:gridCol>
                    <a:gridCol w="2557462">
                      <a:extLst>
                        <a:ext uri="{9D8B030D-6E8A-4147-A177-3AD203B41FA5}">
                          <a16:colId xmlns:a16="http://schemas.microsoft.com/office/drawing/2014/main" val="20002"/>
                        </a:ext>
                      </a:extLst>
                    </a:gridCol>
                  </a:tblGrid>
                  <a:tr h="4270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Actual class\Predicted class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endParaRPr lang="en-US"/>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3"/>
                          <a:stretch>
                            <a:fillRect l="-117949" t="-5882" r="-104615" b="-197059"/>
                          </a:stretch>
                        </a:blipFill>
                      </a:tcPr>
                    </a:tc>
                    <a:tc>
                      <a:txBody>
                        <a:bodyPr/>
                        <a:lstStyle/>
                        <a:p>
                          <a:endParaRPr lang="en-US"/>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3"/>
                          <a:stretch>
                            <a:fillRect l="-211443" t="-5882" r="-1493" b="-197059"/>
                          </a:stretch>
                        </a:blipFill>
                      </a:tcPr>
                    </a:tc>
                    <a:extLst>
                      <a:ext uri="{0D108BD9-81ED-4DB2-BD59-A6C34878D82A}">
                        <a16:rowId xmlns:a16="http://schemas.microsoft.com/office/drawing/2014/main" val="10000"/>
                      </a:ext>
                    </a:extLst>
                  </a:tr>
                  <a:tr h="381000">
                    <a:tc>
                      <a:txBody>
                        <a:bodyPr/>
                        <a:lstStyle/>
                        <a:p>
                          <a:endParaRPr lang="en-US"/>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blipFill>
                          <a:blip r:embed="rId3"/>
                          <a:stretch>
                            <a:fillRect l="-877" t="-120000" r="-175000" b="-123333"/>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True Positives (TP)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False Negatives (FN)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7038">
                    <a:tc>
                      <a:txBody>
                        <a:bodyPr/>
                        <a:lstStyle/>
                        <a:p>
                          <a:endParaRPr lang="en-US"/>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blipFill>
                          <a:blip r:embed="rId3"/>
                          <a:stretch>
                            <a:fillRect l="-877" t="-194118" r="-175000" b="-8824"/>
                          </a:stretch>
                        </a:blip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False Positives (FP)</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True Negatives (TN)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mc:Fallback>
      </mc:AlternateContent>
      <p:sp>
        <p:nvSpPr>
          <p:cNvPr id="52274" name="Rectangle 78"/>
          <p:cNvSpPr>
            <a:spLocks noChangeArrowheads="1"/>
          </p:cNvSpPr>
          <p:nvPr/>
        </p:nvSpPr>
        <p:spPr bwMode="auto">
          <a:xfrm>
            <a:off x="1828800" y="2971800"/>
            <a:ext cx="3011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prstClr val="black"/>
                </a:solidFill>
              </a:rPr>
              <a:t>Example of Confusion Matrix:</a:t>
            </a:r>
          </a:p>
        </p:txBody>
      </p:sp>
      <p:sp>
        <p:nvSpPr>
          <p:cNvPr id="10" name="Slide Number Placeholder 3"/>
          <p:cNvSpPr txBox="1">
            <a:spLocks/>
          </p:cNvSpPr>
          <p:nvPr/>
        </p:nvSpPr>
        <p:spPr>
          <a:xfrm>
            <a:off x="10210800" y="6528816"/>
            <a:ext cx="457200" cy="329184"/>
          </a:xfrm>
          <a:prstGeom prst="rect">
            <a:avLst/>
          </a:prstGeom>
        </p:spPr>
        <p:txBody>
          <a:bodyPr/>
          <a:lstStyle>
            <a:defPPr>
              <a:defRPr lang="en-US"/>
            </a:defPPr>
            <a:lvl1pPr marL="0" algn="l" defTabSz="914400" rtl="0" eaLnBrk="1" latinLnBrk="0" hangingPunct="1">
              <a:defRPr sz="1400" kern="1200">
                <a:solidFill>
                  <a:schemeClr val="tx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913601-2E22-4589-A394-4D3650FFD697}" type="slidenum">
              <a:rPr lang="en-US">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205945714"/>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95DE1-7AAB-B1F4-7FEA-C3D6734459F6}"/>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7B66D76B-7CC7-368D-565A-00C55E8A4702}"/>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9049AF58-2DB0-666B-155A-D27D7CD639A0}"/>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rgbClr val="5B5B5B"/>
                </a:solidFill>
              </a:rPr>
              <a:t>Suppose 99% of the people are labeled as negative for a disease, what is the accuracy for a classifier that classifies everyone into the negative class?</a:t>
            </a:r>
          </a:p>
        </p:txBody>
      </p:sp>
      <p:sp>
        <p:nvSpPr>
          <p:cNvPr id="7" name="Rounded Rectangle 6">
            <a:extLst>
              <a:ext uri="{FF2B5EF4-FFF2-40B4-BE49-F238E27FC236}">
                <a16:creationId xmlns:a16="http://schemas.microsoft.com/office/drawing/2014/main" id="{CD30127B-7F8C-19D4-36E7-C1D2B553DB33}"/>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C7A98D50-B590-F285-5CC1-3883C01DE907}"/>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EAED113A-E66C-BA8E-2691-C36D5CBDB507}"/>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971715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threshold for classification?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4911384"/>
              </a:xfrm>
            </p:spPr>
            <p:txBody>
              <a:bodyPr/>
              <a:lstStyle/>
              <a:p>
                <a:r>
                  <a:rPr lang="en-US" sz="2600" dirty="0"/>
                  <a:t>Given a logistic regression model</a:t>
                </a:r>
              </a:p>
              <a:p>
                <a:r>
                  <a:rPr lang="en-US" sz="2600" dirty="0"/>
                  <a:t>We could classify instead based on: </a:t>
                </a:r>
              </a:p>
              <a:p>
                <a:endParaRPr lang="en-US" sz="900" dirty="0"/>
              </a:p>
              <a:p>
                <a:pPr lvl="1"/>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𝑃</m:t>
                        </m:r>
                      </m:e>
                    </m:acc>
                    <m:d>
                      <m:dPr>
                        <m:ctrlPr>
                          <a:rPr lang="en-US" sz="2200" i="1">
                            <a:latin typeface="Cambria Math" panose="02040503050406030204" pitchFamily="18" charset="0"/>
                          </a:rPr>
                        </m:ctrlPr>
                      </m:dPr>
                      <m:e>
                        <m:r>
                          <a:rPr lang="en-US" sz="2200" i="1">
                            <a:latin typeface="Cambria Math" panose="02040503050406030204" pitchFamily="18" charset="0"/>
                          </a:rPr>
                          <m:t>𝑌</m:t>
                        </m:r>
                        <m:r>
                          <a:rPr lang="en-US" sz="2200" i="1">
                            <a:latin typeface="Cambria Math" panose="02040503050406030204" pitchFamily="18" charset="0"/>
                          </a:rPr>
                          <m:t>=1</m:t>
                        </m:r>
                      </m:e>
                    </m:d>
                    <m:r>
                      <a:rPr lang="en-US" sz="2200" b="0" i="1" smtClean="0">
                        <a:latin typeface="Cambria Math" panose="02040503050406030204" pitchFamily="18" charset="0"/>
                      </a:rPr>
                      <m:t>&gt;</m:t>
                    </m:r>
                    <m:r>
                      <a:rPr lang="en-US" sz="2200" b="0" i="1" smtClean="0">
                        <a:latin typeface="Cambria Math" panose="02040503050406030204" pitchFamily="18" charset="0"/>
                        <a:ea typeface="Cambria Math" panose="02040503050406030204" pitchFamily="18" charset="0"/>
                      </a:rPr>
                      <m:t>𝜌</m:t>
                    </m:r>
                  </m:oMath>
                </a14:m>
                <a:endParaRPr lang="en-US" sz="2200" dirty="0">
                  <a:effectLst/>
                </a:endParaRPr>
              </a:p>
              <a:p>
                <a:endParaRPr lang="en-US" sz="900" dirty="0"/>
              </a:p>
              <a:p>
                <a:pPr lvl="1"/>
                <a:r>
                  <a:rPr lang="en-US" sz="2200" dirty="0"/>
                  <a:t>and we could choose</a:t>
                </a:r>
                <a14:m>
                  <m:oMath xmlns:m="http://schemas.openxmlformats.org/officeDocument/2006/math">
                    <m:r>
                      <a:rPr lang="en-US" sz="2200" b="0" i="0" smtClean="0">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𝜌</m:t>
                    </m:r>
                  </m:oMath>
                </a14:m>
                <a:r>
                  <a:rPr lang="en-US" sz="2200" dirty="0"/>
                  <a:t> to be some level other than 0.5. Let’s see what the table looks like if </a:t>
                </a:r>
                <a14:m>
                  <m:oMath xmlns:m="http://schemas.openxmlformats.org/officeDocument/2006/math">
                    <m:r>
                      <a:rPr lang="en-US" sz="2200" i="1">
                        <a:latin typeface="Cambria Math" panose="02040503050406030204" pitchFamily="18" charset="0"/>
                        <a:ea typeface="Cambria Math" panose="02040503050406030204" pitchFamily="18" charset="0"/>
                      </a:rPr>
                      <m:t>𝜌</m:t>
                    </m:r>
                    <m:r>
                      <a:rPr lang="en-US" sz="2200" b="0" i="1" smtClean="0">
                        <a:latin typeface="Cambria Math" panose="02040503050406030204" pitchFamily="18" charset="0"/>
                        <a:ea typeface="Cambria Math" panose="02040503050406030204" pitchFamily="18" charset="0"/>
                      </a:rPr>
                      <m:t> </m:t>
                    </m:r>
                  </m:oMath>
                </a14:m>
                <a:r>
                  <a:rPr lang="en-US" sz="2200" dirty="0"/>
                  <a:t>were 0.45 or 0.75. </a:t>
                </a:r>
              </a:p>
              <a:p>
                <a:endParaRPr lang="en-US" sz="2600" dirty="0">
                  <a:effectLst/>
                </a:endParaRPr>
              </a:p>
              <a:p>
                <a:endParaRPr lang="en-US" sz="26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4911384"/>
              </a:xfrm>
              <a:blipFill>
                <a:blip r:embed="rId2"/>
                <a:stretch>
                  <a:fillRect l="-614" t="-1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EF6A050-8212-43A6-A902-B31BDAA2FF0E}"/>
                  </a:ext>
                </a:extLst>
              </p:cNvPr>
              <p:cNvGraphicFramePr>
                <a:graphicFrameLocks noGrp="1"/>
              </p:cNvGraphicFramePr>
              <p:nvPr>
                <p:extLst>
                  <p:ext uri="{D42A27DB-BD31-4B8C-83A1-F6EECF244321}">
                    <p14:modId xmlns:p14="http://schemas.microsoft.com/office/powerpoint/2010/main" val="788794778"/>
                  </p:ext>
                </p:extLst>
              </p:nvPr>
            </p:nvGraphicFramePr>
            <p:xfrm>
              <a:off x="848655" y="3962400"/>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0">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 Predicted AHD</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Predicted Healthy</a:t>
                          </a:r>
                          <a:br>
                            <a:rPr lang="en-US" sz="2000" dirty="0"/>
                          </a:br>
                          <a:r>
                            <a:rPr lang="en-US" sz="2000" dirty="0"/>
                            <a:t>(</a:t>
                          </a:r>
                          <a14:m>
                            <m:oMath xmlns:m="http://schemas.openxmlformats.org/officeDocument/2006/math">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𝑌</m:t>
                                  </m:r>
                                </m:e>
                              </m:acc>
                              <m:r>
                                <a:rPr lang="en-US" sz="2000" b="0" i="1" dirty="0" smtClean="0">
                                  <a:latin typeface="Cambria Math" panose="02040503050406030204" pitchFamily="18" charset="0"/>
                                </a:rPr>
                                <m:t>=0</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2000" dirty="0"/>
                            <a:t>Truly AHD</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=1</m:t>
                              </m:r>
                            </m:oMath>
                          </a14:m>
                          <a:r>
                            <a:rPr lang="en-US" sz="20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2000" dirty="0"/>
                            <a:t>Truly Healthy</a:t>
                          </a:r>
                          <a:br>
                            <a:rPr lang="en-US" sz="2000" dirty="0"/>
                          </a:br>
                          <a:r>
                            <a:rPr lang="en-US" sz="2000" dirty="0"/>
                            <a:t>(</a:t>
                          </a:r>
                          <a14:m>
                            <m:oMath xmlns:m="http://schemas.openxmlformats.org/officeDocument/2006/math">
                              <m:r>
                                <a:rPr lang="en-US" sz="2000" b="0" i="1" dirty="0" smtClean="0">
                                  <a:latin typeface="Cambria Math" panose="02040503050406030204" pitchFamily="18" charset="0"/>
                                </a:rPr>
                                <m:t>𝑌</m:t>
                              </m:r>
                              <m:r>
                                <a:rPr lang="en-US" sz="2000" b="0" i="1" dirty="0" smtClean="0">
                                  <a:latin typeface="Cambria Math" panose="02040503050406030204" pitchFamily="18" charset="0"/>
                                </a:rPr>
                                <m:t>=0)</m:t>
                              </m:r>
                            </m:oMath>
                          </a14:m>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4" name="Table 3">
                <a:extLst>
                  <a:ext uri="{FF2B5EF4-FFF2-40B4-BE49-F238E27FC236}">
                    <a16:creationId xmlns:a16="http://schemas.microsoft.com/office/drawing/2014/main" id="{0EF6A050-8212-43A6-A902-B31BDAA2FF0E}"/>
                  </a:ext>
                </a:extLst>
              </p:cNvPr>
              <p:cNvGraphicFramePr>
                <a:graphicFrameLocks noGrp="1"/>
              </p:cNvGraphicFramePr>
              <p:nvPr>
                <p:extLst>
                  <p:ext uri="{D42A27DB-BD31-4B8C-83A1-F6EECF244321}">
                    <p14:modId xmlns:p14="http://schemas.microsoft.com/office/powerpoint/2010/main" val="788794778"/>
                  </p:ext>
                </p:extLst>
              </p:nvPr>
            </p:nvGraphicFramePr>
            <p:xfrm>
              <a:off x="848655" y="3962400"/>
              <a:ext cx="9919856" cy="2111375"/>
            </p:xfrm>
            <a:graphic>
              <a:graphicData uri="http://schemas.openxmlformats.org/drawingml/2006/table">
                <a:tbl>
                  <a:tblPr firstRow="1" bandRow="1">
                    <a:tableStyleId>{2D5ABB26-0587-4C30-8999-92F81FD0307C}</a:tableStyleId>
                  </a:tblPr>
                  <a:tblGrid>
                    <a:gridCol w="3235175">
                      <a:extLst>
                        <a:ext uri="{9D8B030D-6E8A-4147-A177-3AD203B41FA5}">
                          <a16:colId xmlns:a16="http://schemas.microsoft.com/office/drawing/2014/main" val="1636962821"/>
                        </a:ext>
                      </a:extLst>
                    </a:gridCol>
                    <a:gridCol w="3677921">
                      <a:extLst>
                        <a:ext uri="{9D8B030D-6E8A-4147-A177-3AD203B41FA5}">
                          <a16:colId xmlns:a16="http://schemas.microsoft.com/office/drawing/2014/main" val="1943210689"/>
                        </a:ext>
                      </a:extLst>
                    </a:gridCol>
                    <a:gridCol w="3006760">
                      <a:extLst>
                        <a:ext uri="{9D8B030D-6E8A-4147-A177-3AD203B41FA5}">
                          <a16:colId xmlns:a16="http://schemas.microsoft.com/office/drawing/2014/main" val="3274136849"/>
                        </a:ext>
                      </a:extLst>
                    </a:gridCol>
                  </a:tblGrid>
                  <a:tr h="709295">
                    <a:tc>
                      <a:txBody>
                        <a:bodyPr/>
                        <a:lstStyle/>
                        <a:p>
                          <a:pPr algn="ct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7931" t="-5357" r="-82414" b="-2125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9958" t="-5357" r="-844" b="-212500"/>
                          </a:stretch>
                        </a:blipFill>
                      </a:tcPr>
                    </a:tc>
                    <a:extLst>
                      <a:ext uri="{0D108BD9-81ED-4DB2-BD59-A6C34878D82A}">
                        <a16:rowId xmlns:a16="http://schemas.microsoft.com/office/drawing/2014/main" val="841734470"/>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5357" r="-207451" b="-112500"/>
                          </a:stretch>
                        </a:blipFill>
                      </a:tcPr>
                    </a:tc>
                    <a:tc>
                      <a:txBody>
                        <a:bodyPr/>
                        <a:lstStyle/>
                        <a:p>
                          <a:pPr algn="ctr"/>
                          <a:r>
                            <a:rPr lang="en-US" sz="28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7010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9091" r="-207451" b="-14545"/>
                          </a:stretch>
                        </a:blipFill>
                      </a:tcPr>
                    </a:tc>
                    <a:tc>
                      <a:txBody>
                        <a:bodyPr/>
                        <a:lstStyle/>
                        <a:p>
                          <a:pPr algn="ctr"/>
                          <a:r>
                            <a:rPr lang="en-US" sz="2800" dirty="0"/>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AD224E-029D-4EE0-B693-8293D13B9682}"/>
                  </a:ext>
                </a:extLst>
              </p:cNvPr>
              <p:cNvSpPr txBox="1"/>
              <p:nvPr/>
            </p:nvSpPr>
            <p:spPr>
              <a:xfrm flipH="1">
                <a:off x="4800600" y="6177300"/>
                <a:ext cx="18592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𝜌</m:t>
                      </m:r>
                      <m:r>
                        <a:rPr lang="en-US" sz="2800" b="0" i="1" smtClean="0">
                          <a:latin typeface="Cambria Math" panose="02040503050406030204" pitchFamily="18" charset="0"/>
                        </a:rPr>
                        <m:t>=0.5</m:t>
                      </m:r>
                    </m:oMath>
                  </m:oMathPara>
                </a14:m>
                <a:endParaRPr lang="en-US" sz="2800" dirty="0"/>
              </a:p>
            </p:txBody>
          </p:sp>
        </mc:Choice>
        <mc:Fallback xmlns="">
          <p:sp>
            <p:nvSpPr>
              <p:cNvPr id="5" name="TextBox 4">
                <a:extLst>
                  <a:ext uri="{FF2B5EF4-FFF2-40B4-BE49-F238E27FC236}">
                    <a16:creationId xmlns:a16="http://schemas.microsoft.com/office/drawing/2014/main" id="{BBAD224E-029D-4EE0-B693-8293D13B9682}"/>
                  </a:ext>
                </a:extLst>
              </p:cNvPr>
              <p:cNvSpPr txBox="1">
                <a:spLocks noRot="1" noChangeAspect="1" noMove="1" noResize="1" noEditPoints="1" noAdjustHandles="1" noChangeArrowheads="1" noChangeShapeType="1" noTextEdit="1"/>
              </p:cNvSpPr>
              <p:nvPr/>
            </p:nvSpPr>
            <p:spPr>
              <a:xfrm flipH="1">
                <a:off x="4800600" y="6177300"/>
                <a:ext cx="1859281" cy="523220"/>
              </a:xfrm>
              <a:prstGeom prst="rect">
                <a:avLst/>
              </a:prstGeom>
              <a:blipFill>
                <a:blip r:embed="rId4"/>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3450376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Matrix </a:t>
            </a:r>
            <a:endParaRPr lang="en-US" dirty="0">
              <a:effectLst/>
            </a:endParaRPr>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5C84918E-33DE-3F48-8772-2A41453A7786}"/>
                  </a:ext>
                </a:extLst>
              </p:cNvPr>
              <p:cNvGraphicFramePr>
                <a:graphicFrameLocks noGrp="1"/>
              </p:cNvGraphicFramePr>
              <p:nvPr>
                <p:extLst>
                  <p:ext uri="{D42A27DB-BD31-4B8C-83A1-F6EECF244321}">
                    <p14:modId xmlns:p14="http://schemas.microsoft.com/office/powerpoint/2010/main" val="1991676572"/>
                  </p:ext>
                </p:extLst>
              </p:nvPr>
            </p:nvGraphicFramePr>
            <p:xfrm>
              <a:off x="380390" y="4578502"/>
              <a:ext cx="5715610" cy="1743964"/>
            </p:xfrm>
            <a:graphic>
              <a:graphicData uri="http://schemas.openxmlformats.org/drawingml/2006/table">
                <a:tbl>
                  <a:tblPr firstRow="1" bandRow="1">
                    <a:tableStyleId>{2D5ABB26-0587-4C30-8999-92F81FD0307C}</a:tableStyleId>
                  </a:tblPr>
                  <a:tblGrid>
                    <a:gridCol w="1864039">
                      <a:extLst>
                        <a:ext uri="{9D8B030D-6E8A-4147-A177-3AD203B41FA5}">
                          <a16:colId xmlns:a16="http://schemas.microsoft.com/office/drawing/2014/main" val="1636962821"/>
                        </a:ext>
                      </a:extLst>
                    </a:gridCol>
                    <a:gridCol w="2119139">
                      <a:extLst>
                        <a:ext uri="{9D8B030D-6E8A-4147-A177-3AD203B41FA5}">
                          <a16:colId xmlns:a16="http://schemas.microsoft.com/office/drawing/2014/main" val="1943210689"/>
                        </a:ext>
                      </a:extLst>
                    </a:gridCol>
                    <a:gridCol w="1732432">
                      <a:extLst>
                        <a:ext uri="{9D8B030D-6E8A-4147-A177-3AD203B41FA5}">
                          <a16:colId xmlns:a16="http://schemas.microsoft.com/office/drawing/2014/main" val="3274136849"/>
                        </a:ext>
                      </a:extLst>
                    </a:gridCol>
                  </a:tblGrid>
                  <a:tr h="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 Predicted AHD</a:t>
                          </a:r>
                          <a:br>
                            <a:rPr lang="en-US" sz="1600" dirty="0"/>
                          </a:br>
                          <a:r>
                            <a:rPr lang="en-US" sz="1600" dirty="0"/>
                            <a:t>(</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Predicted Healthy</a:t>
                          </a:r>
                          <a:br>
                            <a:rPr lang="en-US" sz="1600" dirty="0"/>
                          </a:br>
                          <a:r>
                            <a:rPr lang="en-US" sz="1600" dirty="0"/>
                            <a:t>(</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=0</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1600" dirty="0"/>
                            <a:t>Truly AHD</a:t>
                          </a:r>
                          <a:br>
                            <a:rPr lang="en-US" sz="1600" dirty="0"/>
                          </a:br>
                          <a:r>
                            <a:rPr lang="en-US" sz="1600" dirty="0"/>
                            <a:t>(</a:t>
                          </a:r>
                          <a14:m>
                            <m:oMath xmlns:m="http://schemas.openxmlformats.org/officeDocument/2006/math">
                              <m:r>
                                <a:rPr lang="en-US" sz="1600" b="0" i="1" dirty="0" smtClean="0">
                                  <a:latin typeface="Cambria Math" panose="02040503050406030204" pitchFamily="18" charset="0"/>
                                </a:rPr>
                                <m:t>𝑌</m:t>
                              </m:r>
                              <m:r>
                                <a:rPr lang="en-US" sz="1600" b="0" i="1" dirty="0" smtClean="0">
                                  <a:latin typeface="Cambria Math" panose="02040503050406030204" pitchFamily="18" charset="0"/>
                                </a:rPr>
                                <m:t>=1</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1600" dirty="0"/>
                            <a:t>Truly Healthy</a:t>
                          </a:r>
                          <a:br>
                            <a:rPr lang="en-US" sz="1600" dirty="0"/>
                          </a:br>
                          <a:r>
                            <a:rPr lang="en-US" sz="1600" dirty="0"/>
                            <a:t>(</a:t>
                          </a:r>
                          <a14:m>
                            <m:oMath xmlns:m="http://schemas.openxmlformats.org/officeDocument/2006/math">
                              <m:r>
                                <a:rPr lang="en-US" sz="1600" b="0" i="1" dirty="0" smtClean="0">
                                  <a:latin typeface="Cambria Math" panose="02040503050406030204" pitchFamily="18" charset="0"/>
                                </a:rPr>
                                <m:t>𝑌</m:t>
                              </m:r>
                              <m:r>
                                <a:rPr lang="en-US" sz="1600" b="0" i="1" dirty="0" smtClean="0">
                                  <a:latin typeface="Cambria Math" panose="02040503050406030204" pitchFamily="18" charset="0"/>
                                </a:rPr>
                                <m:t>=0)</m:t>
                              </m:r>
                            </m:oMath>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8" name="Table 7">
                <a:extLst>
                  <a:ext uri="{FF2B5EF4-FFF2-40B4-BE49-F238E27FC236}">
                    <a16:creationId xmlns:a16="http://schemas.microsoft.com/office/drawing/2014/main" id="{5C84918E-33DE-3F48-8772-2A41453A7786}"/>
                  </a:ext>
                </a:extLst>
              </p:cNvPr>
              <p:cNvGraphicFramePr>
                <a:graphicFrameLocks noGrp="1"/>
              </p:cNvGraphicFramePr>
              <p:nvPr>
                <p:extLst>
                  <p:ext uri="{D42A27DB-BD31-4B8C-83A1-F6EECF244321}">
                    <p14:modId xmlns:p14="http://schemas.microsoft.com/office/powerpoint/2010/main" val="1991676572"/>
                  </p:ext>
                </p:extLst>
              </p:nvPr>
            </p:nvGraphicFramePr>
            <p:xfrm>
              <a:off x="380390" y="4578502"/>
              <a:ext cx="5715610" cy="1743964"/>
            </p:xfrm>
            <a:graphic>
              <a:graphicData uri="http://schemas.openxmlformats.org/drawingml/2006/table">
                <a:tbl>
                  <a:tblPr firstRow="1" bandRow="1">
                    <a:tableStyleId>{2D5ABB26-0587-4C30-8999-92F81FD0307C}</a:tableStyleId>
                  </a:tblPr>
                  <a:tblGrid>
                    <a:gridCol w="1864039">
                      <a:extLst>
                        <a:ext uri="{9D8B030D-6E8A-4147-A177-3AD203B41FA5}">
                          <a16:colId xmlns:a16="http://schemas.microsoft.com/office/drawing/2014/main" val="1636962821"/>
                        </a:ext>
                      </a:extLst>
                    </a:gridCol>
                    <a:gridCol w="2119139">
                      <a:extLst>
                        <a:ext uri="{9D8B030D-6E8A-4147-A177-3AD203B41FA5}">
                          <a16:colId xmlns:a16="http://schemas.microsoft.com/office/drawing/2014/main" val="1943210689"/>
                        </a:ext>
                      </a:extLst>
                    </a:gridCol>
                    <a:gridCol w="1732432">
                      <a:extLst>
                        <a:ext uri="{9D8B030D-6E8A-4147-A177-3AD203B41FA5}">
                          <a16:colId xmlns:a16="http://schemas.microsoft.com/office/drawing/2014/main" val="3274136849"/>
                        </a:ext>
                      </a:extLst>
                    </a:gridCol>
                  </a:tblGrid>
                  <a:tr h="585724">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8024" t="-2174" r="-83234" b="-2130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29197" t="-2174" r="-1460" b="-213043"/>
                          </a:stretch>
                        </a:blipFill>
                      </a:tcPr>
                    </a:tc>
                    <a:extLst>
                      <a:ext uri="{0D108BD9-81ED-4DB2-BD59-A6C34878D82A}">
                        <a16:rowId xmlns:a16="http://schemas.microsoft.com/office/drawing/2014/main" val="841734470"/>
                      </a:ext>
                    </a:extLst>
                  </a:tr>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02174" r="-208163" b="-113043"/>
                          </a:stretch>
                        </a:blipFill>
                      </a:tcPr>
                    </a:tc>
                    <a:tc>
                      <a:txBody>
                        <a:bodyPr/>
                        <a:lstStyle/>
                        <a:p>
                          <a:pPr algn="ctr"/>
                          <a:r>
                            <a:rPr lang="en-US" sz="2000" dirty="0"/>
                            <a:t>122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2174" r="-208163" b="-13043"/>
                          </a:stretch>
                        </a:blipFill>
                      </a:tcPr>
                    </a:tc>
                    <a:tc>
                      <a:txBody>
                        <a:bodyPr/>
                        <a:lstStyle/>
                        <a:p>
                          <a:pPr algn="ctr"/>
                          <a:r>
                            <a:rPr lang="en-US" sz="2000" dirty="0"/>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F1D05B8-356A-F841-B46F-B046F449C031}"/>
                  </a:ext>
                </a:extLst>
              </p:cNvPr>
              <p:cNvGraphicFramePr>
                <a:graphicFrameLocks noGrp="1"/>
              </p:cNvGraphicFramePr>
              <p:nvPr>
                <p:extLst>
                  <p:ext uri="{D42A27DB-BD31-4B8C-83A1-F6EECF244321}">
                    <p14:modId xmlns:p14="http://schemas.microsoft.com/office/powerpoint/2010/main" val="160126268"/>
                  </p:ext>
                </p:extLst>
              </p:nvPr>
            </p:nvGraphicFramePr>
            <p:xfrm>
              <a:off x="6296846" y="4575251"/>
              <a:ext cx="5715611" cy="1743964"/>
            </p:xfrm>
            <a:graphic>
              <a:graphicData uri="http://schemas.openxmlformats.org/drawingml/2006/table">
                <a:tbl>
                  <a:tblPr firstRow="1" bandRow="1">
                    <a:tableStyleId>{2D5ABB26-0587-4C30-8999-92F81FD0307C}</a:tableStyleId>
                  </a:tblPr>
                  <a:tblGrid>
                    <a:gridCol w="1864039">
                      <a:extLst>
                        <a:ext uri="{9D8B030D-6E8A-4147-A177-3AD203B41FA5}">
                          <a16:colId xmlns:a16="http://schemas.microsoft.com/office/drawing/2014/main" val="1636962821"/>
                        </a:ext>
                      </a:extLst>
                    </a:gridCol>
                    <a:gridCol w="2119140">
                      <a:extLst>
                        <a:ext uri="{9D8B030D-6E8A-4147-A177-3AD203B41FA5}">
                          <a16:colId xmlns:a16="http://schemas.microsoft.com/office/drawing/2014/main" val="1943210689"/>
                        </a:ext>
                      </a:extLst>
                    </a:gridCol>
                    <a:gridCol w="1732432">
                      <a:extLst>
                        <a:ext uri="{9D8B030D-6E8A-4147-A177-3AD203B41FA5}">
                          <a16:colId xmlns:a16="http://schemas.microsoft.com/office/drawing/2014/main" val="3274136849"/>
                        </a:ext>
                      </a:extLst>
                    </a:gridCol>
                  </a:tblGrid>
                  <a:tr h="0">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 Predicted AHD</a:t>
                          </a:r>
                          <a:br>
                            <a:rPr lang="en-US" sz="1600" dirty="0"/>
                          </a:br>
                          <a:r>
                            <a:rPr lang="en-US" sz="1600" dirty="0"/>
                            <a:t>(</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Predicted Healthy</a:t>
                          </a:r>
                          <a:br>
                            <a:rPr lang="en-US" sz="1600" dirty="0"/>
                          </a:br>
                          <a:r>
                            <a:rPr lang="en-US" sz="1600" dirty="0"/>
                            <a:t>(</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=0</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370840">
                    <a:tc>
                      <a:txBody>
                        <a:bodyPr/>
                        <a:lstStyle/>
                        <a:p>
                          <a:pPr algn="ctr"/>
                          <a:r>
                            <a:rPr lang="en-US" sz="1600" dirty="0"/>
                            <a:t>Truly AHD</a:t>
                          </a:r>
                          <a:br>
                            <a:rPr lang="en-US" sz="1600" dirty="0"/>
                          </a:br>
                          <a:r>
                            <a:rPr lang="en-US" sz="1600" dirty="0"/>
                            <a:t>(</a:t>
                          </a:r>
                          <a14:m>
                            <m:oMath xmlns:m="http://schemas.openxmlformats.org/officeDocument/2006/math">
                              <m:r>
                                <a:rPr lang="en-US" sz="1600" b="0" i="1" dirty="0" smtClean="0">
                                  <a:latin typeface="Cambria Math" panose="02040503050406030204" pitchFamily="18" charset="0"/>
                                </a:rPr>
                                <m:t>𝑌</m:t>
                              </m:r>
                              <m:r>
                                <a:rPr lang="en-US" sz="1600" b="0" i="1" dirty="0" smtClean="0">
                                  <a:latin typeface="Cambria Math" panose="02040503050406030204" pitchFamily="18" charset="0"/>
                                </a:rPr>
                                <m:t>=1</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370840">
                    <a:tc>
                      <a:txBody>
                        <a:bodyPr/>
                        <a:lstStyle/>
                        <a:p>
                          <a:pPr algn="ctr"/>
                          <a:r>
                            <a:rPr lang="en-US" sz="1600" dirty="0"/>
                            <a:t>Truly Healthy</a:t>
                          </a:r>
                          <a:br>
                            <a:rPr lang="en-US" sz="1600" dirty="0"/>
                          </a:br>
                          <a:r>
                            <a:rPr lang="en-US" sz="1600" dirty="0"/>
                            <a:t>(</a:t>
                          </a:r>
                          <a14:m>
                            <m:oMath xmlns:m="http://schemas.openxmlformats.org/officeDocument/2006/math">
                              <m:r>
                                <a:rPr lang="en-US" sz="1600" b="0" i="1" dirty="0" smtClean="0">
                                  <a:latin typeface="Cambria Math" panose="02040503050406030204" pitchFamily="18" charset="0"/>
                                </a:rPr>
                                <m:t>𝑌</m:t>
                              </m:r>
                              <m:r>
                                <a:rPr lang="en-US" sz="1600" b="0" i="1" dirty="0" smtClean="0">
                                  <a:latin typeface="Cambria Math" panose="02040503050406030204" pitchFamily="18" charset="0"/>
                                </a:rPr>
                                <m:t>=0)</m:t>
                              </m:r>
                            </m:oMath>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9" name="Table 8">
                <a:extLst>
                  <a:ext uri="{FF2B5EF4-FFF2-40B4-BE49-F238E27FC236}">
                    <a16:creationId xmlns:a16="http://schemas.microsoft.com/office/drawing/2014/main" id="{AF1D05B8-356A-F841-B46F-B046F449C031}"/>
                  </a:ext>
                </a:extLst>
              </p:cNvPr>
              <p:cNvGraphicFramePr>
                <a:graphicFrameLocks noGrp="1"/>
              </p:cNvGraphicFramePr>
              <p:nvPr>
                <p:extLst>
                  <p:ext uri="{D42A27DB-BD31-4B8C-83A1-F6EECF244321}">
                    <p14:modId xmlns:p14="http://schemas.microsoft.com/office/powerpoint/2010/main" val="160126268"/>
                  </p:ext>
                </p:extLst>
              </p:nvPr>
            </p:nvGraphicFramePr>
            <p:xfrm>
              <a:off x="6296846" y="4575251"/>
              <a:ext cx="5715611" cy="1743964"/>
            </p:xfrm>
            <a:graphic>
              <a:graphicData uri="http://schemas.openxmlformats.org/drawingml/2006/table">
                <a:tbl>
                  <a:tblPr firstRow="1" bandRow="1">
                    <a:tableStyleId>{2D5ABB26-0587-4C30-8999-92F81FD0307C}</a:tableStyleId>
                  </a:tblPr>
                  <a:tblGrid>
                    <a:gridCol w="1864039">
                      <a:extLst>
                        <a:ext uri="{9D8B030D-6E8A-4147-A177-3AD203B41FA5}">
                          <a16:colId xmlns:a16="http://schemas.microsoft.com/office/drawing/2014/main" val="1636962821"/>
                        </a:ext>
                      </a:extLst>
                    </a:gridCol>
                    <a:gridCol w="2119140">
                      <a:extLst>
                        <a:ext uri="{9D8B030D-6E8A-4147-A177-3AD203B41FA5}">
                          <a16:colId xmlns:a16="http://schemas.microsoft.com/office/drawing/2014/main" val="1943210689"/>
                        </a:ext>
                      </a:extLst>
                    </a:gridCol>
                    <a:gridCol w="1732432">
                      <a:extLst>
                        <a:ext uri="{9D8B030D-6E8A-4147-A177-3AD203B41FA5}">
                          <a16:colId xmlns:a16="http://schemas.microsoft.com/office/drawing/2014/main" val="3274136849"/>
                        </a:ext>
                      </a:extLst>
                    </a:gridCol>
                  </a:tblGrid>
                  <a:tr h="585724">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8623" t="-2174" r="-83234" b="-2130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29927" t="-2174" r="-1460" b="-213043"/>
                          </a:stretch>
                        </a:blipFill>
                      </a:tcPr>
                    </a:tc>
                    <a:extLst>
                      <a:ext uri="{0D108BD9-81ED-4DB2-BD59-A6C34878D82A}">
                        <a16:rowId xmlns:a16="http://schemas.microsoft.com/office/drawing/2014/main" val="841734470"/>
                      </a:ext>
                    </a:extLst>
                  </a:tr>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80" t="-102174" r="-208163" b="-113043"/>
                          </a:stretch>
                        </a:blipFill>
                      </a:tcPr>
                    </a:tc>
                    <a:tc>
                      <a:txBody>
                        <a:bodyPr/>
                        <a:lstStyle/>
                        <a:p>
                          <a:pPr algn="ctr"/>
                          <a:r>
                            <a:rPr lang="en-US" sz="2000"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80" t="-202174" r="-208163" b="-13043"/>
                          </a:stretch>
                        </a:blipFill>
                      </a:tcPr>
                    </a:tc>
                    <a:tc>
                      <a:txBody>
                        <a:bodyPr/>
                        <a:lstStyle/>
                        <a:p>
                          <a:pPr algn="ctr"/>
                          <a:r>
                            <a:rPr lang="en-US" sz="2000" dirty="0"/>
                            <a:t>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DBAE20B9-51B6-10FF-52C9-32A4BF3E85A0}"/>
                  </a:ext>
                </a:extLst>
              </p:cNvPr>
              <p:cNvGraphicFramePr>
                <a:graphicFrameLocks noGrp="1"/>
              </p:cNvGraphicFramePr>
              <p:nvPr>
                <p:extLst>
                  <p:ext uri="{D42A27DB-BD31-4B8C-83A1-F6EECF244321}">
                    <p14:modId xmlns:p14="http://schemas.microsoft.com/office/powerpoint/2010/main" val="1898068426"/>
                  </p:ext>
                </p:extLst>
              </p:nvPr>
            </p:nvGraphicFramePr>
            <p:xfrm>
              <a:off x="2186618" y="2151117"/>
              <a:ext cx="6290981" cy="1743964"/>
            </p:xfrm>
            <a:graphic>
              <a:graphicData uri="http://schemas.openxmlformats.org/drawingml/2006/table">
                <a:tbl>
                  <a:tblPr firstRow="1" bandRow="1">
                    <a:tableStyleId>{2D5ABB26-0587-4C30-8999-92F81FD0307C}</a:tableStyleId>
                  </a:tblPr>
                  <a:tblGrid>
                    <a:gridCol w="2051685">
                      <a:extLst>
                        <a:ext uri="{9D8B030D-6E8A-4147-A177-3AD203B41FA5}">
                          <a16:colId xmlns:a16="http://schemas.microsoft.com/office/drawing/2014/main" val="1636962821"/>
                        </a:ext>
                      </a:extLst>
                    </a:gridCol>
                    <a:gridCol w="2332467">
                      <a:extLst>
                        <a:ext uri="{9D8B030D-6E8A-4147-A177-3AD203B41FA5}">
                          <a16:colId xmlns:a16="http://schemas.microsoft.com/office/drawing/2014/main" val="1943210689"/>
                        </a:ext>
                      </a:extLst>
                    </a:gridCol>
                    <a:gridCol w="1906829">
                      <a:extLst>
                        <a:ext uri="{9D8B030D-6E8A-4147-A177-3AD203B41FA5}">
                          <a16:colId xmlns:a16="http://schemas.microsoft.com/office/drawing/2014/main" val="3274136849"/>
                        </a:ext>
                      </a:extLst>
                    </a:gridCol>
                  </a:tblGrid>
                  <a:tr h="474388">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 Predicted AHD</a:t>
                          </a:r>
                          <a:br>
                            <a:rPr lang="en-US" sz="1600" dirty="0"/>
                          </a:br>
                          <a:r>
                            <a:rPr lang="en-US" sz="1600" dirty="0"/>
                            <a:t>(</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=1</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Predicted Healthy</a:t>
                          </a:r>
                          <a:br>
                            <a:rPr lang="en-US" sz="1600" dirty="0"/>
                          </a:br>
                          <a:r>
                            <a:rPr lang="en-US" sz="1600" dirty="0"/>
                            <a:t>(</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𝑌</m:t>
                                  </m:r>
                                </m:e>
                              </m:acc>
                              <m:r>
                                <a:rPr lang="en-US" sz="1600" b="0" i="1" dirty="0" smtClean="0">
                                  <a:latin typeface="Cambria Math" panose="02040503050406030204" pitchFamily="18" charset="0"/>
                                </a:rPr>
                                <m:t>=0</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734470"/>
                      </a:ext>
                    </a:extLst>
                  </a:tr>
                  <a:tr h="542514">
                    <a:tc>
                      <a:txBody>
                        <a:bodyPr/>
                        <a:lstStyle/>
                        <a:p>
                          <a:pPr algn="ctr"/>
                          <a:r>
                            <a:rPr lang="en-US" sz="1600" dirty="0"/>
                            <a:t>Truly AHD</a:t>
                          </a:r>
                          <a:br>
                            <a:rPr lang="en-US" sz="1600" dirty="0"/>
                          </a:br>
                          <a:r>
                            <a:rPr lang="en-US" sz="1600" dirty="0"/>
                            <a:t>(</a:t>
                          </a:r>
                          <a14:m>
                            <m:oMath xmlns:m="http://schemas.openxmlformats.org/officeDocument/2006/math">
                              <m:r>
                                <a:rPr lang="en-US" sz="1600" b="0" i="1" dirty="0" smtClean="0">
                                  <a:latin typeface="Cambria Math" panose="02040503050406030204" pitchFamily="18" charset="0"/>
                                </a:rPr>
                                <m:t>𝑌</m:t>
                              </m:r>
                              <m:r>
                                <a:rPr lang="en-US" sz="1600" b="0" i="1" dirty="0" smtClean="0">
                                  <a:latin typeface="Cambria Math" panose="02040503050406030204" pitchFamily="18" charset="0"/>
                                </a:rPr>
                                <m:t>=1</m:t>
                              </m:r>
                            </m:oMath>
                          </a14:m>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542514">
                    <a:tc>
                      <a:txBody>
                        <a:bodyPr/>
                        <a:lstStyle/>
                        <a:p>
                          <a:pPr algn="ctr"/>
                          <a:r>
                            <a:rPr lang="en-US" sz="1600" dirty="0"/>
                            <a:t>Truly Healthy</a:t>
                          </a:r>
                          <a:br>
                            <a:rPr lang="en-US" sz="1600" dirty="0"/>
                          </a:br>
                          <a:r>
                            <a:rPr lang="en-US" sz="1600" dirty="0"/>
                            <a:t>(</a:t>
                          </a:r>
                          <a14:m>
                            <m:oMath xmlns:m="http://schemas.openxmlformats.org/officeDocument/2006/math">
                              <m:r>
                                <a:rPr lang="en-US" sz="1600" b="0" i="1" dirty="0" smtClean="0">
                                  <a:latin typeface="Cambria Math" panose="02040503050406030204" pitchFamily="18" charset="0"/>
                                </a:rPr>
                                <m:t>𝑌</m:t>
                              </m:r>
                              <m:r>
                                <a:rPr lang="en-US" sz="1600" b="0" i="1" dirty="0" smtClean="0">
                                  <a:latin typeface="Cambria Math" panose="02040503050406030204" pitchFamily="18" charset="0"/>
                                </a:rPr>
                                <m:t>=0)</m:t>
                              </m:r>
                            </m:oMath>
                          </a14:m>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Choice>
        <mc:Fallback xmlns="">
          <p:graphicFrame>
            <p:nvGraphicFramePr>
              <p:cNvPr id="4" name="Table 3">
                <a:extLst>
                  <a:ext uri="{FF2B5EF4-FFF2-40B4-BE49-F238E27FC236}">
                    <a16:creationId xmlns:a16="http://schemas.microsoft.com/office/drawing/2014/main" id="{DBAE20B9-51B6-10FF-52C9-32A4BF3E85A0}"/>
                  </a:ext>
                </a:extLst>
              </p:cNvPr>
              <p:cNvGraphicFramePr>
                <a:graphicFrameLocks noGrp="1"/>
              </p:cNvGraphicFramePr>
              <p:nvPr>
                <p:extLst>
                  <p:ext uri="{D42A27DB-BD31-4B8C-83A1-F6EECF244321}">
                    <p14:modId xmlns:p14="http://schemas.microsoft.com/office/powerpoint/2010/main" val="1898068426"/>
                  </p:ext>
                </p:extLst>
              </p:nvPr>
            </p:nvGraphicFramePr>
            <p:xfrm>
              <a:off x="2186618" y="2151117"/>
              <a:ext cx="6290981" cy="1743964"/>
            </p:xfrm>
            <a:graphic>
              <a:graphicData uri="http://schemas.openxmlformats.org/drawingml/2006/table">
                <a:tbl>
                  <a:tblPr firstRow="1" bandRow="1">
                    <a:tableStyleId>{2D5ABB26-0587-4C30-8999-92F81FD0307C}</a:tableStyleId>
                  </a:tblPr>
                  <a:tblGrid>
                    <a:gridCol w="2051685">
                      <a:extLst>
                        <a:ext uri="{9D8B030D-6E8A-4147-A177-3AD203B41FA5}">
                          <a16:colId xmlns:a16="http://schemas.microsoft.com/office/drawing/2014/main" val="1636962821"/>
                        </a:ext>
                      </a:extLst>
                    </a:gridCol>
                    <a:gridCol w="2332467">
                      <a:extLst>
                        <a:ext uri="{9D8B030D-6E8A-4147-A177-3AD203B41FA5}">
                          <a16:colId xmlns:a16="http://schemas.microsoft.com/office/drawing/2014/main" val="1943210689"/>
                        </a:ext>
                      </a:extLst>
                    </a:gridCol>
                    <a:gridCol w="1906829">
                      <a:extLst>
                        <a:ext uri="{9D8B030D-6E8A-4147-A177-3AD203B41FA5}">
                          <a16:colId xmlns:a16="http://schemas.microsoft.com/office/drawing/2014/main" val="3274136849"/>
                        </a:ext>
                      </a:extLst>
                    </a:gridCol>
                  </a:tblGrid>
                  <a:tr h="585724">
                    <a:tc>
                      <a:txBody>
                        <a:bodyPr/>
                        <a:lstStyle/>
                        <a:p>
                          <a:pPr algn="ct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8587" t="-2174" r="-82065" b="-2130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31333" t="-2174" r="-667" b="-213043"/>
                          </a:stretch>
                        </a:blipFill>
                      </a:tcPr>
                    </a:tc>
                    <a:extLst>
                      <a:ext uri="{0D108BD9-81ED-4DB2-BD59-A6C34878D82A}">
                        <a16:rowId xmlns:a16="http://schemas.microsoft.com/office/drawing/2014/main" val="841734470"/>
                      </a:ext>
                    </a:extLst>
                  </a:tr>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17" t="-102174" r="-206790" b="-113043"/>
                          </a:stretch>
                        </a:blipFill>
                      </a:tcPr>
                    </a:tc>
                    <a:tc>
                      <a:txBody>
                        <a:bodyPr/>
                        <a:lstStyle/>
                        <a:p>
                          <a:pPr algn="ctr"/>
                          <a:r>
                            <a:rPr lang="en-US" sz="2000" dirty="0"/>
                            <a:t>132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656584"/>
                      </a:ext>
                    </a:extLst>
                  </a:tr>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17" t="-202174" r="-206790" b="-13043"/>
                          </a:stretch>
                        </a:blipFill>
                      </a:tcPr>
                    </a:tc>
                    <a:tc>
                      <a:txBody>
                        <a:bodyPr/>
                        <a:lstStyle/>
                        <a:p>
                          <a:pPr algn="ctr"/>
                          <a:r>
                            <a:rPr lang="en-US" sz="2000" dirty="0"/>
                            <a:t>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83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115607"/>
                      </a:ext>
                    </a:extLst>
                  </a:tr>
                </a:tbl>
              </a:graphicData>
            </a:graphic>
          </p:graphicFrame>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CD93EA5-C38A-EF7E-378A-E6CCC8FFE964}"/>
                  </a:ext>
                </a:extLst>
              </p:cNvPr>
              <p:cNvSpPr txBox="1">
                <a:spLocks/>
              </p:cNvSpPr>
              <p:nvPr/>
            </p:nvSpPr>
            <p:spPr>
              <a:xfrm>
                <a:off x="305669" y="4074300"/>
                <a:ext cx="3486912" cy="64678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rgbClr val="002060"/>
                    </a:solidFill>
                    <a:effectLst/>
                    <a:latin typeface="Tahoma" pitchFamily="34" charset="0"/>
                    <a:ea typeface="Tahoma" pitchFamily="34" charset="0"/>
                    <a:cs typeface="Tahoma"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l-GR" sz="2400" dirty="0"/>
                  <a:t>= 0.</a:t>
                </a:r>
                <a:r>
                  <a:rPr lang="en-US" sz="2400" dirty="0"/>
                  <a:t>75</a:t>
                </a:r>
                <a:r>
                  <a:rPr lang="el-GR" sz="2400" dirty="0"/>
                  <a:t>: </a:t>
                </a:r>
                <a:endParaRPr lang="en-US" sz="2400" dirty="0"/>
              </a:p>
              <a:p>
                <a:endParaRPr lang="en-US" sz="2400" dirty="0"/>
              </a:p>
            </p:txBody>
          </p:sp>
        </mc:Choice>
        <mc:Fallback xmlns="">
          <p:sp>
            <p:nvSpPr>
              <p:cNvPr id="5" name="Content Placeholder 2">
                <a:extLst>
                  <a:ext uri="{FF2B5EF4-FFF2-40B4-BE49-F238E27FC236}">
                    <a16:creationId xmlns:a16="http://schemas.microsoft.com/office/drawing/2014/main" id="{FCD93EA5-C38A-EF7E-378A-E6CCC8FFE964}"/>
                  </a:ext>
                </a:extLst>
              </p:cNvPr>
              <p:cNvSpPr txBox="1">
                <a:spLocks noRot="1" noChangeAspect="1" noMove="1" noResize="1" noEditPoints="1" noAdjustHandles="1" noChangeArrowheads="1" noChangeShapeType="1" noTextEdit="1"/>
              </p:cNvSpPr>
              <p:nvPr/>
            </p:nvSpPr>
            <p:spPr>
              <a:xfrm>
                <a:off x="305669" y="4074300"/>
                <a:ext cx="3486912" cy="646786"/>
              </a:xfrm>
              <a:prstGeom prst="rect">
                <a:avLst/>
              </a:prstGeom>
              <a:blipFill>
                <a:blip r:embed="rId6"/>
                <a:stretch>
                  <a:fillRect l="-1818" t="-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115B51E-AFE4-A7B5-C1EF-70F729E4607B}"/>
                  </a:ext>
                </a:extLst>
              </p:cNvPr>
              <p:cNvSpPr txBox="1">
                <a:spLocks/>
              </p:cNvSpPr>
              <p:nvPr/>
            </p:nvSpPr>
            <p:spPr>
              <a:xfrm>
                <a:off x="6210650" y="4074300"/>
                <a:ext cx="3486912" cy="64678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rgbClr val="002060"/>
                    </a:solidFill>
                    <a:effectLst/>
                    <a:latin typeface="Tahoma" pitchFamily="34" charset="0"/>
                    <a:ea typeface="Tahoma" pitchFamily="34" charset="0"/>
                    <a:cs typeface="Tahoma"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l-GR" sz="2400" dirty="0"/>
                  <a:t>= 0.</a:t>
                </a:r>
                <a:r>
                  <a:rPr lang="en-US" sz="2400" dirty="0"/>
                  <a:t>45</a:t>
                </a:r>
                <a:r>
                  <a:rPr lang="el-GR" sz="2400" dirty="0"/>
                  <a:t>: </a:t>
                </a:r>
                <a:endParaRPr lang="en-US" sz="2400" dirty="0"/>
              </a:p>
              <a:p>
                <a:endParaRPr lang="en-US" sz="2400" dirty="0"/>
              </a:p>
            </p:txBody>
          </p:sp>
        </mc:Choice>
        <mc:Fallback xmlns="">
          <p:sp>
            <p:nvSpPr>
              <p:cNvPr id="10" name="Content Placeholder 2">
                <a:extLst>
                  <a:ext uri="{FF2B5EF4-FFF2-40B4-BE49-F238E27FC236}">
                    <a16:creationId xmlns:a16="http://schemas.microsoft.com/office/drawing/2014/main" id="{9115B51E-AFE4-A7B5-C1EF-70F729E4607B}"/>
                  </a:ext>
                </a:extLst>
              </p:cNvPr>
              <p:cNvSpPr txBox="1">
                <a:spLocks noRot="1" noChangeAspect="1" noMove="1" noResize="1" noEditPoints="1" noAdjustHandles="1" noChangeArrowheads="1" noChangeShapeType="1" noTextEdit="1"/>
              </p:cNvSpPr>
              <p:nvPr/>
            </p:nvSpPr>
            <p:spPr>
              <a:xfrm>
                <a:off x="6210650" y="4074300"/>
                <a:ext cx="3486912" cy="646786"/>
              </a:xfrm>
              <a:prstGeom prst="rect">
                <a:avLst/>
              </a:prstGeom>
              <a:blipFill>
                <a:blip r:embed="rId7"/>
                <a:stretch>
                  <a:fillRect l="-1818" t="-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EB1FE04-9FEA-EBA4-DB15-4D2198C3DD92}"/>
                  </a:ext>
                </a:extLst>
              </p:cNvPr>
              <p:cNvSpPr txBox="1">
                <a:spLocks/>
              </p:cNvSpPr>
              <p:nvPr/>
            </p:nvSpPr>
            <p:spPr>
              <a:xfrm>
                <a:off x="469939" y="1959356"/>
                <a:ext cx="3486912" cy="646786"/>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rgbClr val="002060"/>
                    </a:solidFill>
                    <a:effectLst/>
                    <a:latin typeface="Tahoma" pitchFamily="34" charset="0"/>
                    <a:ea typeface="Tahoma" pitchFamily="34" charset="0"/>
                    <a:cs typeface="Tahoma"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14:m>
                  <m:oMath xmlns:m="http://schemas.openxmlformats.org/officeDocument/2006/math">
                    <m:r>
                      <a:rPr lang="en-US" sz="2400" i="1">
                        <a:latin typeface="Cambria Math" panose="02040503050406030204" pitchFamily="18" charset="0"/>
                        <a:ea typeface="Cambria Math" panose="02040503050406030204" pitchFamily="18" charset="0"/>
                      </a:rPr>
                      <m:t>𝜌</m:t>
                    </m:r>
                  </m:oMath>
                </a14:m>
                <a:r>
                  <a:rPr lang="el-GR" sz="2400" dirty="0"/>
                  <a:t>= 0.</a:t>
                </a:r>
                <a:r>
                  <a:rPr lang="en-US" sz="2400" dirty="0"/>
                  <a:t>5</a:t>
                </a:r>
                <a:r>
                  <a:rPr lang="el-GR" sz="2400" dirty="0"/>
                  <a:t>: </a:t>
                </a:r>
                <a:endParaRPr lang="en-US" sz="2400" dirty="0"/>
              </a:p>
              <a:p>
                <a:endParaRPr lang="en-US" sz="2400" dirty="0"/>
              </a:p>
            </p:txBody>
          </p:sp>
        </mc:Choice>
        <mc:Fallback xmlns="">
          <p:sp>
            <p:nvSpPr>
              <p:cNvPr id="11" name="Content Placeholder 2">
                <a:extLst>
                  <a:ext uri="{FF2B5EF4-FFF2-40B4-BE49-F238E27FC236}">
                    <a16:creationId xmlns:a16="http://schemas.microsoft.com/office/drawing/2014/main" id="{DEB1FE04-9FEA-EBA4-DB15-4D2198C3DD92}"/>
                  </a:ext>
                </a:extLst>
              </p:cNvPr>
              <p:cNvSpPr txBox="1">
                <a:spLocks noRot="1" noChangeAspect="1" noMove="1" noResize="1" noEditPoints="1" noAdjustHandles="1" noChangeArrowheads="1" noChangeShapeType="1" noTextEdit="1"/>
              </p:cNvSpPr>
              <p:nvPr/>
            </p:nvSpPr>
            <p:spPr>
              <a:xfrm>
                <a:off x="469939" y="1959356"/>
                <a:ext cx="3486912" cy="646786"/>
              </a:xfrm>
              <a:prstGeom prst="rect">
                <a:avLst/>
              </a:prstGeom>
              <a:blipFill>
                <a:blip r:embed="rId8"/>
                <a:stretch>
                  <a:fillRect l="-1449" t="-5769"/>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FB00E6C5-B5BA-6C13-1D7B-7DD6B30E3B47}"/>
              </a:ext>
            </a:extLst>
          </p:cNvPr>
          <p:cNvSpPr txBox="1">
            <a:spLocks/>
          </p:cNvSpPr>
          <p:nvPr/>
        </p:nvSpPr>
        <p:spPr>
          <a:xfrm>
            <a:off x="469939" y="1123625"/>
            <a:ext cx="7101293" cy="848274"/>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rgbClr val="002060"/>
                </a:solidFill>
                <a:effectLst/>
                <a:latin typeface="Tahoma" pitchFamily="34" charset="0"/>
                <a:ea typeface="Tahoma" pitchFamily="34" charset="0"/>
                <a:cs typeface="Tahoma"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400" dirty="0"/>
              <a:t>What has improved? What has gotten worse? </a:t>
            </a:r>
          </a:p>
          <a:p>
            <a:r>
              <a:rPr lang="en-US" sz="2400" dirty="0"/>
              <a:t>Which should we choose? Why? </a:t>
            </a:r>
          </a:p>
        </p:txBody>
      </p:sp>
    </p:spTree>
    <p:extLst>
      <p:ext uri="{BB962C8B-B14F-4D97-AF65-F5344CB8AC3E}">
        <p14:creationId xmlns:p14="http://schemas.microsoft.com/office/powerpoint/2010/main" val="318654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4236-F36D-8483-73A3-125AB847404E}"/>
              </a:ext>
            </a:extLst>
          </p:cNvPr>
          <p:cNvSpPr>
            <a:spLocks noGrp="1"/>
          </p:cNvSpPr>
          <p:nvPr>
            <p:ph type="title"/>
          </p:nvPr>
        </p:nvSpPr>
        <p:spPr/>
        <p:txBody>
          <a:bodyPr/>
          <a:lstStyle/>
          <a:p>
            <a:r>
              <a:rPr lang="en-US" dirty="0"/>
              <a:t>Seminar: Human-AI Interaction</a:t>
            </a:r>
          </a:p>
        </p:txBody>
      </p:sp>
      <p:sp>
        <p:nvSpPr>
          <p:cNvPr id="3" name="Content Placeholder 2">
            <a:extLst>
              <a:ext uri="{FF2B5EF4-FFF2-40B4-BE49-F238E27FC236}">
                <a16:creationId xmlns:a16="http://schemas.microsoft.com/office/drawing/2014/main" id="{B194DAC6-FAA5-5CE6-DF3E-45ACE4339744}"/>
              </a:ext>
            </a:extLst>
          </p:cNvPr>
          <p:cNvSpPr>
            <a:spLocks noGrp="1"/>
          </p:cNvSpPr>
          <p:nvPr>
            <p:ph idx="1"/>
          </p:nvPr>
        </p:nvSpPr>
        <p:spPr>
          <a:xfrm>
            <a:off x="609600" y="1143000"/>
            <a:ext cx="10972800" cy="5562600"/>
          </a:xfrm>
        </p:spPr>
        <p:txBody>
          <a:bodyPr>
            <a:normAutofit fontScale="70000" lnSpcReduction="20000"/>
          </a:bodyPr>
          <a:lstStyle/>
          <a:p>
            <a:r>
              <a:rPr lang="en-US" sz="2400" dirty="0"/>
              <a:t>Title: Foundation Models for a Sustainable Planet</a:t>
            </a:r>
          </a:p>
          <a:p>
            <a:endParaRPr lang="en-US" sz="2400" dirty="0"/>
          </a:p>
          <a:p>
            <a:r>
              <a:rPr lang="en-US" sz="2400" dirty="0"/>
              <a:t>Abstract: Key global sustainability challenges, ranging from ensuring food and energy security to managing disaster response, critically depend on our ability to accurately forecast weather and project climate. While current approaches are limited by our physical understanding of the atmosphere, improvements in sensory capabilities and large-scale machine learning (ML) present immense opportunities for designing alternative solutions. In this talk, I will discuss key design principles for developing foundation models for atmospheric sciences.  Unlike language and vision, scientific domains present unique challenges due to the significant heterogeneity of available datasets. Moreover, downstream tasks in atmospheric sciences require generalizing across a broad range of variables and spatiotemporal resolutions. To address these challenges, I will demonstrate novel strategies for data engineering, model design, spatiotemporal optimization, and cross-modal finetuning aimed at scalable learning of atmospheric foundation models. Our resulting models exhibit exceptional skill, speed, and adaptability across a range of predictive tasks in weather and climate science. Finally, I will summarize the broader implications of this research for scientific ML and growing external efforts to adapt our models for diverse sustainable development goals.</a:t>
            </a:r>
          </a:p>
          <a:p>
            <a:endParaRPr lang="en-US" sz="2400" dirty="0"/>
          </a:p>
          <a:p>
            <a:r>
              <a:rPr lang="en-US" sz="2400" dirty="0"/>
              <a:t>Bio: Aditya Grover is an assistant professor of computer science at UCLA. His research interests are at the intersection of generative modeling and sequential decision making, and grounded in applications for accelerating science and sustainability. Aditya’s research has been recognized with a best paper award (</a:t>
            </a:r>
            <a:r>
              <a:rPr lang="en-US" sz="2400" dirty="0" err="1"/>
              <a:t>NeurIPS</a:t>
            </a:r>
            <a:r>
              <a:rPr lang="en-US" sz="2400" dirty="0"/>
              <a:t>), several graduate fellowships and faculty awards (Google, Meta, Microsoft, Schmidt Sciences, Simons Institute), the Forbes 30 Under 30 List, the AI Researcher of the Year Award by Samsung, the </a:t>
            </a:r>
            <a:r>
              <a:rPr lang="en-US" sz="2400" dirty="0" err="1"/>
              <a:t>Kavli</a:t>
            </a:r>
            <a:r>
              <a:rPr lang="en-US" sz="2400" dirty="0"/>
              <a:t> Fellowship by the US National Academy of Sciences, and the ACM SIGKDD Doctoral Dissertation Award. Aditya received his postdoctoral training at UC Berkeley, PhD from Stanford, and bachelors from IIT Delhi, all in computer science.</a:t>
            </a:r>
          </a:p>
        </p:txBody>
      </p:sp>
      <p:sp>
        <p:nvSpPr>
          <p:cNvPr id="4" name="Slide Number Placeholder 3">
            <a:extLst>
              <a:ext uri="{FF2B5EF4-FFF2-40B4-BE49-F238E27FC236}">
                <a16:creationId xmlns:a16="http://schemas.microsoft.com/office/drawing/2014/main" id="{AC29A933-5D9B-6825-F5EB-E3EE8E0E39C6}"/>
              </a:ext>
            </a:extLst>
          </p:cNvPr>
          <p:cNvSpPr>
            <a:spLocks noGrp="1"/>
          </p:cNvSpPr>
          <p:nvPr>
            <p:ph type="sldNum" sz="quarter" idx="12"/>
          </p:nvPr>
        </p:nvSpPr>
        <p:spPr/>
        <p:txBody>
          <a:bodyPr/>
          <a:lstStyle/>
          <a:p>
            <a:fld id="{F9913601-2E22-4589-A394-4D3650FFD69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82534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828800" y="0"/>
            <a:ext cx="8402638" cy="1143000"/>
          </a:xfrm>
        </p:spPr>
        <p:txBody>
          <a:bodyPr>
            <a:normAutofit fontScale="90000"/>
          </a:bodyPr>
          <a:lstStyle/>
          <a:p>
            <a:r>
              <a:rPr lang="en-US" dirty="0"/>
              <a:t>Classifier Evaluation Metrics: Accuracy, Error Rate, Sensitivity and Specificity</a:t>
            </a:r>
          </a:p>
        </p:txBody>
      </p:sp>
      <p:sp>
        <p:nvSpPr>
          <p:cNvPr id="53251" name="Rectangle 3"/>
          <p:cNvSpPr>
            <a:spLocks noGrp="1" noChangeArrowheads="1"/>
          </p:cNvSpPr>
          <p:nvPr>
            <p:ph idx="1"/>
          </p:nvPr>
        </p:nvSpPr>
        <p:spPr>
          <a:xfrm>
            <a:off x="1676400" y="3048000"/>
            <a:ext cx="4724400" cy="3505200"/>
          </a:xfrm>
        </p:spPr>
        <p:txBody>
          <a:bodyPr/>
          <a:lstStyle/>
          <a:p>
            <a:r>
              <a:rPr lang="en-US" sz="2400" b="1" dirty="0"/>
              <a:t>Classifier Accuracy, </a:t>
            </a:r>
            <a:r>
              <a:rPr lang="en-US" sz="2400" dirty="0"/>
              <a:t>or recognition rate: percentage of test set tuples that are correctly classified</a:t>
            </a:r>
          </a:p>
          <a:p>
            <a:pPr lvl="1">
              <a:buFont typeface="Wingdings" pitchFamily="2" charset="2"/>
              <a:buNone/>
            </a:pPr>
            <a:r>
              <a:rPr lang="en-US" sz="2400" b="1" dirty="0"/>
              <a:t>Accuracy = (TP + TN)/All</a:t>
            </a:r>
            <a:endParaRPr lang="en-US" sz="2400" dirty="0"/>
          </a:p>
          <a:p>
            <a:r>
              <a:rPr lang="en-US" sz="2400" b="1" dirty="0"/>
              <a:t>Error rate:</a:t>
            </a:r>
            <a:r>
              <a:rPr lang="en-US" sz="2400" dirty="0"/>
              <a:t> </a:t>
            </a:r>
            <a:r>
              <a:rPr lang="en-US" sz="2400" i="1" dirty="0"/>
              <a:t>1 –</a:t>
            </a:r>
            <a:r>
              <a:rPr lang="en-US" sz="2400" dirty="0"/>
              <a:t> </a:t>
            </a:r>
            <a:r>
              <a:rPr lang="en-US" sz="2400" i="1" dirty="0"/>
              <a:t>accuracy</a:t>
            </a:r>
            <a:r>
              <a:rPr lang="en-US" sz="2400" dirty="0"/>
              <a:t>, or</a:t>
            </a:r>
          </a:p>
          <a:p>
            <a:pPr lvl="1">
              <a:buFont typeface="Wingdings" pitchFamily="2" charset="2"/>
              <a:buNone/>
            </a:pPr>
            <a:r>
              <a:rPr lang="en-US" sz="2400" b="1" dirty="0"/>
              <a:t>Error rate = (FP + FN)/All</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30</a:t>
            </a:fld>
            <a:endParaRPr lang="en-US" dirty="0">
              <a:solidFill>
                <a:prstClr val="black"/>
              </a:solidFill>
            </a:endParaRPr>
          </a:p>
        </p:txBody>
      </p:sp>
      <p:sp>
        <p:nvSpPr>
          <p:cNvPr id="53252" name="Rectangle 3"/>
          <p:cNvSpPr>
            <a:spLocks noChangeArrowheads="1"/>
          </p:cNvSpPr>
          <p:nvPr/>
        </p:nvSpPr>
        <p:spPr bwMode="auto">
          <a:xfrm>
            <a:off x="5791200" y="1371600"/>
            <a:ext cx="47244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Clr>
                <a:srgbClr val="694F07"/>
              </a:buClr>
              <a:buSzPct val="60000"/>
              <a:buFont typeface="Wingdings" pitchFamily="2" charset="2"/>
              <a:buChar char="n"/>
            </a:pPr>
            <a:r>
              <a:rPr lang="en-US" sz="2400" b="1">
                <a:solidFill>
                  <a:prstClr val="black"/>
                </a:solidFill>
              </a:rPr>
              <a:t>Class Imbalance Problem</a:t>
            </a:r>
            <a:r>
              <a:rPr lang="en-US" sz="2400">
                <a:solidFill>
                  <a:prstClr val="black"/>
                </a:solidFill>
              </a:rPr>
              <a:t>: </a:t>
            </a:r>
          </a:p>
          <a:p>
            <a:pPr marL="742950" lvl="1" indent="-285750" eaLnBrk="0" hangingPunct="0">
              <a:spcBef>
                <a:spcPct val="20000"/>
              </a:spcBef>
              <a:buClr>
                <a:srgbClr val="00A3D6"/>
              </a:buClr>
              <a:buSzPct val="55000"/>
              <a:buFont typeface="Wingdings" pitchFamily="2" charset="2"/>
              <a:buChar char="n"/>
            </a:pPr>
            <a:r>
              <a:rPr lang="en-US" sz="2400">
                <a:solidFill>
                  <a:prstClr val="black"/>
                </a:solidFill>
              </a:rPr>
              <a:t>One class may be </a:t>
            </a:r>
            <a:r>
              <a:rPr lang="en-US" sz="2400" i="1">
                <a:solidFill>
                  <a:prstClr val="black"/>
                </a:solidFill>
              </a:rPr>
              <a:t>rare</a:t>
            </a:r>
            <a:r>
              <a:rPr lang="en-US" sz="2400">
                <a:solidFill>
                  <a:prstClr val="black"/>
                </a:solidFill>
              </a:rPr>
              <a:t>, e.g. fraud, or HIV-positive</a:t>
            </a:r>
          </a:p>
          <a:p>
            <a:pPr marL="742950" lvl="1" indent="-285750" eaLnBrk="0" hangingPunct="0">
              <a:spcBef>
                <a:spcPct val="20000"/>
              </a:spcBef>
              <a:buClr>
                <a:srgbClr val="00A3D6"/>
              </a:buClr>
              <a:buSzPct val="55000"/>
              <a:buFont typeface="Wingdings" pitchFamily="2" charset="2"/>
              <a:buChar char="n"/>
            </a:pPr>
            <a:r>
              <a:rPr lang="en-US" sz="2400">
                <a:solidFill>
                  <a:prstClr val="black"/>
                </a:solidFill>
              </a:rPr>
              <a:t>Significant </a:t>
            </a:r>
            <a:r>
              <a:rPr lang="en-US" sz="2400" i="1">
                <a:solidFill>
                  <a:prstClr val="black"/>
                </a:solidFill>
              </a:rPr>
              <a:t>majority of the negative class</a:t>
            </a:r>
            <a:r>
              <a:rPr lang="en-US" sz="2400">
                <a:solidFill>
                  <a:prstClr val="black"/>
                </a:solidFill>
              </a:rPr>
              <a:t> and minority of the positive class</a:t>
            </a:r>
          </a:p>
          <a:p>
            <a:pPr marL="742950" lvl="1" indent="-285750" eaLnBrk="0" hangingPunct="0">
              <a:spcBef>
                <a:spcPct val="20000"/>
              </a:spcBef>
              <a:buClr>
                <a:srgbClr val="00A3D6"/>
              </a:buClr>
              <a:buSzPct val="55000"/>
              <a:buFont typeface="Wingdings" pitchFamily="2" charset="2"/>
              <a:buChar char="n"/>
            </a:pPr>
            <a:r>
              <a:rPr lang="en-US" sz="2400" b="1">
                <a:solidFill>
                  <a:prstClr val="black"/>
                </a:solidFill>
              </a:rPr>
              <a:t>Sensitivity</a:t>
            </a:r>
            <a:r>
              <a:rPr lang="en-US" sz="2400">
                <a:solidFill>
                  <a:prstClr val="black"/>
                </a:solidFill>
              </a:rPr>
              <a:t>: True Positive recognition rate</a:t>
            </a:r>
          </a:p>
          <a:p>
            <a:pPr marL="1143000" lvl="2" indent="-228600" eaLnBrk="0" hangingPunct="0">
              <a:spcBef>
                <a:spcPct val="20000"/>
              </a:spcBef>
              <a:buClr>
                <a:srgbClr val="694F07"/>
              </a:buClr>
              <a:buSzPct val="50000"/>
              <a:buFont typeface="Wingdings" pitchFamily="2" charset="2"/>
              <a:buChar char="n"/>
            </a:pPr>
            <a:r>
              <a:rPr lang="en-US" sz="2400" b="1">
                <a:solidFill>
                  <a:prstClr val="black"/>
                </a:solidFill>
              </a:rPr>
              <a:t>Sensitivity = TP/P</a:t>
            </a:r>
          </a:p>
          <a:p>
            <a:pPr marL="742950" lvl="1" indent="-285750" eaLnBrk="0" hangingPunct="0">
              <a:spcBef>
                <a:spcPct val="20000"/>
              </a:spcBef>
              <a:buClr>
                <a:srgbClr val="00A3D6"/>
              </a:buClr>
              <a:buSzPct val="55000"/>
              <a:buFont typeface="Wingdings" pitchFamily="2" charset="2"/>
              <a:buChar char="n"/>
            </a:pPr>
            <a:r>
              <a:rPr lang="en-US" sz="2400" b="1">
                <a:solidFill>
                  <a:prstClr val="black"/>
                </a:solidFill>
              </a:rPr>
              <a:t>Specificity</a:t>
            </a:r>
            <a:r>
              <a:rPr lang="en-US" sz="2400">
                <a:solidFill>
                  <a:prstClr val="black"/>
                </a:solidFill>
              </a:rPr>
              <a:t>: True Negative recognition rate</a:t>
            </a:r>
          </a:p>
          <a:p>
            <a:pPr marL="1143000" lvl="2" indent="-228600" eaLnBrk="0" hangingPunct="0">
              <a:spcBef>
                <a:spcPct val="20000"/>
              </a:spcBef>
              <a:buClr>
                <a:srgbClr val="694F07"/>
              </a:buClr>
              <a:buSzPct val="50000"/>
              <a:buFont typeface="Wingdings" pitchFamily="2" charset="2"/>
              <a:buChar char="n"/>
            </a:pPr>
            <a:r>
              <a:rPr lang="en-US" sz="2400" b="1">
                <a:solidFill>
                  <a:prstClr val="black"/>
                </a:solidFill>
              </a:rPr>
              <a:t>Specificity = TN/N</a:t>
            </a:r>
          </a:p>
        </p:txBody>
      </p:sp>
      <p:graphicFrame>
        <p:nvGraphicFramePr>
          <p:cNvPr id="62595" name="Group 131"/>
          <p:cNvGraphicFramePr>
            <a:graphicFrameLocks noGrp="1"/>
          </p:cNvGraphicFramePr>
          <p:nvPr>
            <p:extLst>
              <p:ext uri="{D42A27DB-BD31-4B8C-83A1-F6EECF244321}">
                <p14:modId xmlns:p14="http://schemas.microsoft.com/office/powerpoint/2010/main" val="3830200077"/>
              </p:ext>
            </p:extLst>
          </p:nvPr>
        </p:nvGraphicFramePr>
        <p:xfrm>
          <a:off x="3048000" y="1371600"/>
          <a:ext cx="1905000" cy="1466852"/>
        </p:xfrm>
        <a:graphic>
          <a:graphicData uri="http://schemas.openxmlformats.org/drawingml/2006/table">
            <a:tbl>
              <a:tblPr/>
              <a:tblGrid>
                <a:gridCol w="5334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tblGrid>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A\P</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1</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FN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P</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0</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FP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a:ln>
                          <a:noFill/>
                        </a:ln>
                        <a:solidFill>
                          <a:schemeClr val="tx1"/>
                        </a:solidFill>
                        <a:effectLst/>
                        <a:latin typeface="Calibri" pitchFamily="34" charset="0"/>
                      </a:endParaRP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P’</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N’</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dirty="0">
                          <a:ln>
                            <a:noFill/>
                          </a:ln>
                          <a:solidFill>
                            <a:schemeClr val="tx1"/>
                          </a:solidFill>
                          <a:effectLst/>
                          <a:latin typeface="Calibri" pitchFamily="34" charset="0"/>
                        </a:rPr>
                        <a:t>All</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1854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7" descr="8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3928045"/>
            <a:ext cx="42672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descr="8rec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240" y="2658304"/>
            <a:ext cx="3124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7" descr="8pre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326105"/>
            <a:ext cx="35814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2"/>
          <p:cNvSpPr>
            <a:spLocks noGrp="1" noChangeArrowheads="1"/>
          </p:cNvSpPr>
          <p:nvPr>
            <p:ph type="title"/>
          </p:nvPr>
        </p:nvSpPr>
        <p:spPr>
          <a:xfrm>
            <a:off x="1828800" y="0"/>
            <a:ext cx="8402638" cy="1219200"/>
          </a:xfrm>
        </p:spPr>
        <p:txBody>
          <a:bodyPr>
            <a:normAutofit fontScale="90000"/>
          </a:bodyPr>
          <a:lstStyle/>
          <a:p>
            <a:r>
              <a:rPr lang="en-US" dirty="0"/>
              <a:t>Classifier Evaluation Metrics: </a:t>
            </a:r>
            <a:br>
              <a:rPr lang="en-US" dirty="0"/>
            </a:br>
            <a:r>
              <a:rPr lang="en-US" dirty="0"/>
              <a:t>Precision and Recall, and F-measures</a:t>
            </a:r>
          </a:p>
        </p:txBody>
      </p:sp>
      <p:sp>
        <p:nvSpPr>
          <p:cNvPr id="54278" name="Rectangle 3"/>
          <p:cNvSpPr>
            <a:spLocks noGrp="1" noChangeArrowheads="1"/>
          </p:cNvSpPr>
          <p:nvPr>
            <p:ph idx="1"/>
          </p:nvPr>
        </p:nvSpPr>
        <p:spPr>
          <a:xfrm>
            <a:off x="381000" y="1219200"/>
            <a:ext cx="6629400" cy="5562600"/>
          </a:xfrm>
        </p:spPr>
        <p:txBody>
          <a:bodyPr>
            <a:normAutofit/>
          </a:bodyPr>
          <a:lstStyle/>
          <a:p>
            <a:pPr>
              <a:lnSpc>
                <a:spcPct val="90000"/>
              </a:lnSpc>
            </a:pPr>
            <a:r>
              <a:rPr lang="en-US" sz="2400" b="1" dirty="0"/>
              <a:t>Precision</a:t>
            </a:r>
            <a:r>
              <a:rPr lang="en-US" sz="2400" dirty="0"/>
              <a:t>: exactness – what % of tuples that the classifier labeled as positive are actually positive</a:t>
            </a:r>
          </a:p>
          <a:p>
            <a:pPr lvl="1">
              <a:lnSpc>
                <a:spcPct val="90000"/>
              </a:lnSpc>
            </a:pPr>
            <a:endParaRPr lang="en-US" sz="2400" b="1" dirty="0"/>
          </a:p>
          <a:p>
            <a:pPr>
              <a:lnSpc>
                <a:spcPct val="90000"/>
              </a:lnSpc>
            </a:pPr>
            <a:r>
              <a:rPr lang="en-US" sz="2400" b="1" dirty="0"/>
              <a:t>Recall: </a:t>
            </a:r>
            <a:r>
              <a:rPr lang="en-US" sz="2400" dirty="0"/>
              <a:t>completeness – what % of positive tuples did the classifier label as positive?</a:t>
            </a:r>
          </a:p>
          <a:p>
            <a:pPr lvl="1">
              <a:lnSpc>
                <a:spcPct val="90000"/>
              </a:lnSpc>
            </a:pPr>
            <a:r>
              <a:rPr lang="en-US" sz="2000" dirty="0"/>
              <a:t>Perfect score is 1.0</a:t>
            </a:r>
          </a:p>
          <a:p>
            <a:pPr lvl="1">
              <a:lnSpc>
                <a:spcPct val="90000"/>
              </a:lnSpc>
            </a:pPr>
            <a:r>
              <a:rPr lang="en-US" sz="2000" dirty="0"/>
              <a:t>Inverse relationship between precision &amp; recall</a:t>
            </a:r>
          </a:p>
          <a:p>
            <a:pPr>
              <a:lnSpc>
                <a:spcPct val="90000"/>
              </a:lnSpc>
            </a:pPr>
            <a:endParaRPr lang="en-US" sz="2400" dirty="0"/>
          </a:p>
          <a:p>
            <a:pPr>
              <a:lnSpc>
                <a:spcPct val="80000"/>
              </a:lnSpc>
            </a:pPr>
            <a:r>
              <a:rPr lang="en-US" sz="2400" b="1" i="1" dirty="0"/>
              <a:t>F</a:t>
            </a:r>
            <a:r>
              <a:rPr lang="en-US" sz="2400" b="1" dirty="0"/>
              <a:t> measure (</a:t>
            </a:r>
            <a:r>
              <a:rPr lang="en-US" sz="2400" b="1" i="1" dirty="0"/>
              <a:t>F</a:t>
            </a:r>
            <a:r>
              <a:rPr lang="en-US" sz="2400" b="1" i="1" baseline="-25000" dirty="0"/>
              <a:t>1</a:t>
            </a:r>
            <a:r>
              <a:rPr lang="en-US" sz="2400" b="1" dirty="0"/>
              <a:t> </a:t>
            </a:r>
            <a:r>
              <a:rPr lang="en-US" sz="2400" dirty="0"/>
              <a:t>or</a:t>
            </a:r>
            <a:r>
              <a:rPr lang="en-US" sz="2400" b="1" dirty="0"/>
              <a:t> </a:t>
            </a:r>
            <a:r>
              <a:rPr lang="en-US" sz="2400" b="1" i="1" dirty="0"/>
              <a:t>F</a:t>
            </a:r>
            <a:r>
              <a:rPr lang="en-US" sz="2400" b="1" dirty="0"/>
              <a:t>-score)</a:t>
            </a:r>
            <a:r>
              <a:rPr lang="en-US" sz="2400" dirty="0"/>
              <a:t>: harmonic mean of precision and recall</a:t>
            </a:r>
            <a:endParaRPr lang="en-US" sz="2400" b="1" dirty="0"/>
          </a:p>
          <a:p>
            <a:pPr>
              <a:lnSpc>
                <a:spcPct val="80000"/>
              </a:lnSpc>
              <a:buFont typeface="Wingdings" pitchFamily="2" charset="2"/>
              <a:buNone/>
            </a:pPr>
            <a:endParaRPr lang="en-US" sz="2400" b="1" i="1" dirty="0"/>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31</a:t>
            </a:fld>
            <a:endParaRPr lang="en-US" dirty="0">
              <a:solidFill>
                <a:prstClr val="black"/>
              </a:solidFill>
            </a:endParaRPr>
          </a:p>
        </p:txBody>
      </p:sp>
      <p:sp>
        <p:nvSpPr>
          <p:cNvPr id="54279" name="Text Box 5"/>
          <p:cNvSpPr txBox="1">
            <a:spLocks noChangeArrowheads="1"/>
          </p:cNvSpPr>
          <p:nvPr/>
        </p:nvSpPr>
        <p:spPr bwMode="auto">
          <a:xfrm>
            <a:off x="2574925" y="5010151"/>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sz="2800">
              <a:solidFill>
                <a:prstClr val="black"/>
              </a:solidFill>
            </a:endParaRPr>
          </a:p>
        </p:txBody>
      </p:sp>
    </p:spTree>
    <p:extLst>
      <p:ext uri="{BB962C8B-B14F-4D97-AF65-F5344CB8AC3E}">
        <p14:creationId xmlns:p14="http://schemas.microsoft.com/office/powerpoint/2010/main" val="3007224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4" name="Picture 7" descr="8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3928045"/>
            <a:ext cx="42672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descr="8rec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240" y="2658304"/>
            <a:ext cx="31242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7" descr="8preci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1326105"/>
            <a:ext cx="358140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2"/>
          <p:cNvSpPr>
            <a:spLocks noGrp="1" noChangeArrowheads="1"/>
          </p:cNvSpPr>
          <p:nvPr>
            <p:ph type="title"/>
          </p:nvPr>
        </p:nvSpPr>
        <p:spPr>
          <a:xfrm>
            <a:off x="1828800" y="0"/>
            <a:ext cx="8402638" cy="1219200"/>
          </a:xfrm>
        </p:spPr>
        <p:txBody>
          <a:bodyPr>
            <a:normAutofit fontScale="90000"/>
          </a:bodyPr>
          <a:lstStyle/>
          <a:p>
            <a:r>
              <a:rPr lang="en-US" dirty="0"/>
              <a:t>Classifier Evaluation Metrics: </a:t>
            </a:r>
            <a:br>
              <a:rPr lang="en-US" dirty="0"/>
            </a:br>
            <a:r>
              <a:rPr lang="en-US" dirty="0"/>
              <a:t>Precision and Recall, and F-measures</a:t>
            </a:r>
          </a:p>
        </p:txBody>
      </p:sp>
      <p:sp>
        <p:nvSpPr>
          <p:cNvPr id="54278" name="Rectangle 3"/>
          <p:cNvSpPr>
            <a:spLocks noGrp="1" noChangeArrowheads="1"/>
          </p:cNvSpPr>
          <p:nvPr>
            <p:ph idx="1"/>
          </p:nvPr>
        </p:nvSpPr>
        <p:spPr>
          <a:xfrm>
            <a:off x="381000" y="1219200"/>
            <a:ext cx="6629400" cy="5562600"/>
          </a:xfrm>
        </p:spPr>
        <p:txBody>
          <a:bodyPr>
            <a:normAutofit/>
          </a:bodyPr>
          <a:lstStyle/>
          <a:p>
            <a:pPr>
              <a:lnSpc>
                <a:spcPct val="90000"/>
              </a:lnSpc>
            </a:pPr>
            <a:r>
              <a:rPr lang="en-US" sz="2400" b="1" dirty="0"/>
              <a:t>Precision</a:t>
            </a:r>
            <a:r>
              <a:rPr lang="en-US" sz="2400" dirty="0"/>
              <a:t>: exactness – what % of tuples that the classifier labeled as positive are actually positive</a:t>
            </a:r>
          </a:p>
          <a:p>
            <a:pPr lvl="1">
              <a:lnSpc>
                <a:spcPct val="90000"/>
              </a:lnSpc>
            </a:pPr>
            <a:endParaRPr lang="en-US" sz="2400" b="1" dirty="0"/>
          </a:p>
          <a:p>
            <a:pPr>
              <a:lnSpc>
                <a:spcPct val="90000"/>
              </a:lnSpc>
            </a:pPr>
            <a:r>
              <a:rPr lang="en-US" sz="2400" b="1" dirty="0"/>
              <a:t>Recall: </a:t>
            </a:r>
            <a:r>
              <a:rPr lang="en-US" sz="2400" dirty="0"/>
              <a:t>completeness – what % of positive tuples did the classifier label as positive?</a:t>
            </a:r>
          </a:p>
          <a:p>
            <a:pPr lvl="1">
              <a:lnSpc>
                <a:spcPct val="90000"/>
              </a:lnSpc>
            </a:pPr>
            <a:r>
              <a:rPr lang="en-US" sz="2000" dirty="0"/>
              <a:t>Perfect score is 1.0</a:t>
            </a:r>
          </a:p>
          <a:p>
            <a:pPr lvl="1">
              <a:lnSpc>
                <a:spcPct val="90000"/>
              </a:lnSpc>
            </a:pPr>
            <a:r>
              <a:rPr lang="en-US" sz="2000" dirty="0"/>
              <a:t>Inverse relationship between precision &amp; recall</a:t>
            </a:r>
          </a:p>
          <a:p>
            <a:pPr>
              <a:lnSpc>
                <a:spcPct val="90000"/>
              </a:lnSpc>
            </a:pPr>
            <a:endParaRPr lang="en-US" sz="2400" dirty="0"/>
          </a:p>
          <a:p>
            <a:pPr>
              <a:lnSpc>
                <a:spcPct val="80000"/>
              </a:lnSpc>
            </a:pPr>
            <a:r>
              <a:rPr lang="en-US" sz="2400" b="1" i="1" dirty="0"/>
              <a:t>F</a:t>
            </a:r>
            <a:r>
              <a:rPr lang="en-US" sz="2400" b="1" dirty="0"/>
              <a:t> measure (</a:t>
            </a:r>
            <a:r>
              <a:rPr lang="en-US" sz="2400" b="1" i="1" dirty="0"/>
              <a:t>F</a:t>
            </a:r>
            <a:r>
              <a:rPr lang="en-US" sz="2400" b="1" i="1" baseline="-25000" dirty="0"/>
              <a:t>1</a:t>
            </a:r>
            <a:r>
              <a:rPr lang="en-US" sz="2400" b="1" dirty="0"/>
              <a:t> </a:t>
            </a:r>
            <a:r>
              <a:rPr lang="en-US" sz="2400" dirty="0"/>
              <a:t>or</a:t>
            </a:r>
            <a:r>
              <a:rPr lang="en-US" sz="2400" b="1" dirty="0"/>
              <a:t> </a:t>
            </a:r>
            <a:r>
              <a:rPr lang="en-US" sz="2400" b="1" i="1" dirty="0"/>
              <a:t>F</a:t>
            </a:r>
            <a:r>
              <a:rPr lang="en-US" sz="2400" b="1" dirty="0"/>
              <a:t>-score)</a:t>
            </a:r>
            <a:r>
              <a:rPr lang="en-US" sz="2400" dirty="0"/>
              <a:t>: harmonic mean of precision and recall</a:t>
            </a:r>
            <a:endParaRPr lang="en-US" sz="2400" b="1" dirty="0"/>
          </a:p>
          <a:p>
            <a:pPr>
              <a:lnSpc>
                <a:spcPct val="80000"/>
              </a:lnSpc>
              <a:buFont typeface="Wingdings" pitchFamily="2" charset="2"/>
              <a:buNone/>
            </a:pPr>
            <a:endParaRPr lang="en-US" sz="2400" b="1" i="1" dirty="0"/>
          </a:p>
          <a:p>
            <a:pPr>
              <a:lnSpc>
                <a:spcPct val="80000"/>
              </a:lnSpc>
            </a:pPr>
            <a:r>
              <a:rPr lang="en-US" sz="2400" b="1" i="1" dirty="0" err="1"/>
              <a:t>F</a:t>
            </a:r>
            <a:r>
              <a:rPr lang="en-US" sz="2400" b="1" i="1" baseline="-25000" dirty="0" err="1">
                <a:cs typeface="Tahoma" pitchFamily="34" charset="0"/>
              </a:rPr>
              <a:t>ß</a:t>
            </a:r>
            <a:r>
              <a:rPr lang="en-US" sz="2400" b="1" dirty="0"/>
              <a:t>:  </a:t>
            </a:r>
            <a:r>
              <a:rPr lang="en-US" sz="2400" dirty="0"/>
              <a:t>weighted measure of precision and recall</a:t>
            </a:r>
          </a:p>
          <a:p>
            <a:pPr lvl="1">
              <a:lnSpc>
                <a:spcPct val="80000"/>
              </a:lnSpc>
            </a:pPr>
            <a:r>
              <a:rPr lang="en-US" sz="2400" dirty="0"/>
              <a:t>assigns </a:t>
            </a:r>
            <a:r>
              <a:rPr lang="en-US" sz="2400" dirty="0">
                <a:cs typeface="Tahoma" pitchFamily="34" charset="0"/>
              </a:rPr>
              <a:t>ß times as much weight to recall as to precision</a:t>
            </a:r>
            <a:endParaRPr lang="en-US" sz="2400" dirty="0"/>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32</a:t>
            </a:fld>
            <a:endParaRPr lang="en-US" dirty="0">
              <a:solidFill>
                <a:prstClr val="black"/>
              </a:solidFill>
            </a:endParaRPr>
          </a:p>
        </p:txBody>
      </p:sp>
      <p:sp>
        <p:nvSpPr>
          <p:cNvPr id="54279" name="Text Box 5"/>
          <p:cNvSpPr txBox="1">
            <a:spLocks noChangeArrowheads="1"/>
          </p:cNvSpPr>
          <p:nvPr/>
        </p:nvSpPr>
        <p:spPr bwMode="auto">
          <a:xfrm>
            <a:off x="2574925" y="5010151"/>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endParaRPr lang="en-US" sz="2800">
              <a:solidFill>
                <a:prstClr val="black"/>
              </a:solidFill>
            </a:endParaRPr>
          </a:p>
        </p:txBody>
      </p:sp>
      <p:pic>
        <p:nvPicPr>
          <p:cNvPr id="54281" name="Picture 8" descr="8Fbe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157787"/>
            <a:ext cx="57912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3971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524000" y="228600"/>
            <a:ext cx="9144000" cy="762000"/>
          </a:xfrm>
        </p:spPr>
        <p:txBody>
          <a:bodyPr/>
          <a:lstStyle/>
          <a:p>
            <a:r>
              <a:rPr lang="en-US"/>
              <a:t>Classifier Evaluation Metrics: Example</a:t>
            </a:r>
          </a:p>
        </p:txBody>
      </p:sp>
      <p:sp>
        <p:nvSpPr>
          <p:cNvPr id="55301" name="Content Placeholder 1"/>
          <p:cNvSpPr>
            <a:spLocks noGrp="1"/>
          </p:cNvSpPr>
          <p:nvPr>
            <p:ph sz="half" idx="1"/>
          </p:nvPr>
        </p:nvSpPr>
        <p:spPr>
          <a:xfrm>
            <a:off x="1752600" y="3429000"/>
            <a:ext cx="8458200" cy="609600"/>
          </a:xfrm>
        </p:spPr>
        <p:txBody>
          <a:bodyPr/>
          <a:lstStyle/>
          <a:p>
            <a:pPr marL="342900" lvl="1" indent="-342900">
              <a:buClr>
                <a:schemeClr val="folHlink"/>
              </a:buClr>
              <a:buSzPct val="60000"/>
            </a:pPr>
            <a:r>
              <a:rPr lang="en-US" i="1"/>
              <a:t>Precision</a:t>
            </a:r>
            <a:r>
              <a:rPr lang="en-US"/>
              <a:t> = 90/230 = 39.13%             </a:t>
            </a:r>
            <a:r>
              <a:rPr lang="en-US" i="1"/>
              <a:t>Recall</a:t>
            </a:r>
            <a:r>
              <a:rPr lang="en-US"/>
              <a:t> = 90/300 = 30.00%</a:t>
            </a:r>
          </a:p>
          <a:p>
            <a:endParaRPr lang="en-US"/>
          </a:p>
        </p:txBody>
      </p:sp>
      <p:sp>
        <p:nvSpPr>
          <p:cNvPr id="55299" name="Rectangle 35"/>
          <p:cNvSpPr>
            <a:spLocks noChangeArrowheads="1"/>
          </p:cNvSpPr>
          <p:nvPr/>
        </p:nvSpPr>
        <p:spPr bwMode="auto">
          <a:xfrm>
            <a:off x="1752600" y="4572000"/>
            <a:ext cx="861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lnSpc>
                <a:spcPct val="90000"/>
              </a:lnSpc>
              <a:spcBef>
                <a:spcPct val="20000"/>
              </a:spcBef>
              <a:buClr>
                <a:srgbClr val="694F07"/>
              </a:buClr>
              <a:buSzPct val="60000"/>
            </a:pPr>
            <a:endParaRPr lang="en-US" sz="2400">
              <a:solidFill>
                <a:prstClr val="black"/>
              </a:solidFill>
            </a:endParaRPr>
          </a:p>
        </p:txBody>
      </p:sp>
      <p:graphicFrame>
        <p:nvGraphicFramePr>
          <p:cNvPr id="7" name="Group 54"/>
          <p:cNvGraphicFramePr>
            <a:graphicFrameLocks noGrp="1"/>
          </p:cNvGraphicFramePr>
          <p:nvPr/>
        </p:nvGraphicFramePr>
        <p:xfrm>
          <a:off x="1752600" y="1889125"/>
          <a:ext cx="8839200" cy="1466852"/>
        </p:xfrm>
        <a:graphic>
          <a:graphicData uri="http://schemas.openxmlformats.org/drawingml/2006/table">
            <a:tbl>
              <a:tblPr/>
              <a:tblGrid>
                <a:gridCol w="3200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1838325">
                  <a:extLst>
                    <a:ext uri="{9D8B030D-6E8A-4147-A177-3AD203B41FA5}">
                      <a16:colId xmlns:a16="http://schemas.microsoft.com/office/drawing/2014/main" val="20004"/>
                    </a:ext>
                  </a:extLst>
                </a:gridCol>
              </a:tblGrid>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Actual Class\Predicted class</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cancer = yes</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cancer = no</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Total</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Recognition(%)</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cancer = yes</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90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210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300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30.00 (</a:t>
                      </a:r>
                      <a:r>
                        <a:rPr kumimoji="0" lang="en-US" sz="1800" b="0" i="1" u="none" strike="noStrike" cap="none" normalizeH="0" baseline="0">
                          <a:ln>
                            <a:noFill/>
                          </a:ln>
                          <a:solidFill>
                            <a:schemeClr val="tx1"/>
                          </a:solidFill>
                          <a:effectLst/>
                          <a:latin typeface="Calibri" pitchFamily="34" charset="0"/>
                        </a:rPr>
                        <a:t>sensitivity)</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cancer = no</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140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1" i="0" u="none" strike="noStrike" cap="none" normalizeH="0" baseline="0">
                          <a:ln>
                            <a:noFill/>
                          </a:ln>
                          <a:solidFill>
                            <a:schemeClr val="tx1"/>
                          </a:solidFill>
                          <a:effectLst/>
                          <a:latin typeface="Calibri" pitchFamily="34" charset="0"/>
                        </a:rPr>
                        <a:t>9560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9700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98.56 (</a:t>
                      </a:r>
                      <a:r>
                        <a:rPr kumimoji="0" lang="en-US" sz="1800" b="0" i="1" u="none" strike="noStrike" cap="none" normalizeH="0" baseline="0">
                          <a:ln>
                            <a:noFill/>
                          </a:ln>
                          <a:solidFill>
                            <a:schemeClr val="tx1"/>
                          </a:solidFill>
                          <a:effectLst/>
                          <a:latin typeface="Calibri" pitchFamily="34" charset="0"/>
                        </a:rPr>
                        <a:t>specificity)</a:t>
                      </a: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Total</a:t>
                      </a:r>
                    </a:p>
                  </a:txBody>
                  <a:tcPr marT="45740" marB="45740"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230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9770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Calibri" pitchFamily="34" charset="0"/>
                        </a:rPr>
                        <a:t>10000</a:t>
                      </a:r>
                    </a:p>
                  </a:txBody>
                  <a:tcPr marT="45740" marB="4574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Calibri" pitchFamily="34" charset="0"/>
                        </a:rPr>
                        <a:t>96.50 (</a:t>
                      </a:r>
                      <a:r>
                        <a:rPr kumimoji="0" lang="en-US" sz="1800" b="0" i="1" u="none" strike="noStrike" cap="none" normalizeH="0" baseline="0" dirty="0">
                          <a:ln>
                            <a:noFill/>
                          </a:ln>
                          <a:solidFill>
                            <a:schemeClr val="tx1"/>
                          </a:solidFill>
                          <a:effectLst/>
                          <a:latin typeface="Calibri" pitchFamily="34" charset="0"/>
                        </a:rPr>
                        <a:t>accuracy</a:t>
                      </a:r>
                      <a:r>
                        <a:rPr kumimoji="0" lang="en-US" sz="1800" b="0" i="0" u="none" strike="noStrike" cap="none" normalizeH="0" baseline="0" dirty="0">
                          <a:ln>
                            <a:noFill/>
                          </a:ln>
                          <a:solidFill>
                            <a:schemeClr val="tx1"/>
                          </a:solidFill>
                          <a:effectLst/>
                          <a:latin typeface="Calibri" pitchFamily="34" charset="0"/>
                        </a:rPr>
                        <a:t>)</a:t>
                      </a:r>
                      <a:endParaRPr kumimoji="0" lang="en-US" sz="1800" b="0" i="1" u="none" strike="noStrike" cap="none" normalizeH="0" baseline="0" dirty="0">
                        <a:ln>
                          <a:noFill/>
                        </a:ln>
                        <a:solidFill>
                          <a:schemeClr val="tx1"/>
                        </a:solidFill>
                        <a:effectLst/>
                        <a:latin typeface="Calibri" pitchFamily="34" charset="0"/>
                      </a:endParaRPr>
                    </a:p>
                  </a:txBody>
                  <a:tcPr marT="45740" marB="45740"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 name="Slide Number Placeholder 3"/>
          <p:cNvSpPr txBox="1">
            <a:spLocks/>
          </p:cNvSpPr>
          <p:nvPr/>
        </p:nvSpPr>
        <p:spPr>
          <a:xfrm>
            <a:off x="10210800" y="6528816"/>
            <a:ext cx="457200" cy="329184"/>
          </a:xfrm>
          <a:prstGeom prst="rect">
            <a:avLst/>
          </a:prstGeom>
        </p:spPr>
        <p:txBody>
          <a:bodyPr/>
          <a:lstStyle>
            <a:defPPr>
              <a:defRPr lang="en-US"/>
            </a:defPPr>
            <a:lvl1pPr marL="0" algn="l" defTabSz="914400" rtl="0" eaLnBrk="1" latinLnBrk="0" hangingPunct="1">
              <a:defRPr sz="1400" kern="1200">
                <a:solidFill>
                  <a:schemeClr val="tx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913601-2E22-4589-A394-4D3650FFD697}" type="slidenum">
              <a:rPr lang="en-US">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963758437"/>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idx="4294967295"/>
          </p:nvPr>
        </p:nvSpPr>
        <p:spPr>
          <a:xfrm>
            <a:off x="1524000" y="381000"/>
            <a:ext cx="6400800" cy="609600"/>
          </a:xfrm>
        </p:spPr>
        <p:txBody>
          <a:bodyPr>
            <a:normAutofit fontScale="90000"/>
          </a:bodyPr>
          <a:lstStyle/>
          <a:p>
            <a:r>
              <a:rPr lang="en-US" sz="3200" dirty="0"/>
              <a:t>Classifier Evaluation Metrics: ROC Curves</a:t>
            </a:r>
          </a:p>
        </p:txBody>
      </p:sp>
      <p:sp>
        <p:nvSpPr>
          <p:cNvPr id="63492" name="Rectangle 3"/>
          <p:cNvSpPr>
            <a:spLocks noGrp="1" noChangeArrowheads="1"/>
          </p:cNvSpPr>
          <p:nvPr>
            <p:ph type="body" sz="half" idx="4294967295"/>
          </p:nvPr>
        </p:nvSpPr>
        <p:spPr>
          <a:xfrm>
            <a:off x="987552" y="1295400"/>
            <a:ext cx="6099048" cy="5257800"/>
          </a:xfrm>
        </p:spPr>
        <p:txBody>
          <a:bodyPr>
            <a:normAutofit/>
          </a:bodyPr>
          <a:lstStyle/>
          <a:p>
            <a:pPr marL="457200" indent="-457200">
              <a:lnSpc>
                <a:spcPct val="90000"/>
              </a:lnSpc>
            </a:pPr>
            <a:r>
              <a:rPr lang="en-US" sz="2400" b="1" dirty="0"/>
              <a:t>ROC</a:t>
            </a:r>
            <a:r>
              <a:rPr lang="en-US" sz="2400" dirty="0"/>
              <a:t> (Receiver Operating Characteristics) curves: for visual comparison of classification models</a:t>
            </a:r>
          </a:p>
          <a:p>
            <a:pPr marL="457200" indent="-457200">
              <a:lnSpc>
                <a:spcPct val="90000"/>
              </a:lnSpc>
            </a:pPr>
            <a:r>
              <a:rPr lang="en-US" sz="2400" dirty="0"/>
              <a:t>Shows the trade-off between the </a:t>
            </a:r>
            <a:r>
              <a:rPr lang="en-US" sz="2400" dirty="0">
                <a:solidFill>
                  <a:srgbClr val="FF0000"/>
                </a:solidFill>
              </a:rPr>
              <a:t>true positive rate</a:t>
            </a:r>
            <a:r>
              <a:rPr lang="en-US" sz="2400" dirty="0"/>
              <a:t> and the </a:t>
            </a:r>
            <a:r>
              <a:rPr lang="en-US" sz="2400" dirty="0">
                <a:solidFill>
                  <a:srgbClr val="FF0000"/>
                </a:solidFill>
              </a:rPr>
              <a:t>false positive rate</a:t>
            </a:r>
          </a:p>
          <a:p>
            <a:pPr marL="457200" indent="-457200">
              <a:lnSpc>
                <a:spcPct val="90000"/>
              </a:lnSpc>
            </a:pPr>
            <a:r>
              <a:rPr lang="en-US" sz="2400" dirty="0"/>
              <a:t>The area under the ROC curve is a measure of the accuracy of the model</a:t>
            </a:r>
          </a:p>
          <a:p>
            <a:pPr marL="457200" indent="-457200">
              <a:lnSpc>
                <a:spcPct val="90000"/>
              </a:lnSpc>
            </a:pPr>
            <a:r>
              <a:rPr lang="en-US" sz="2400" dirty="0"/>
              <a:t>Rank the test tuples in decreasing order: the one that is most likely to belong to the positive class appears at the top of the list</a:t>
            </a:r>
          </a:p>
          <a:p>
            <a:pPr marL="457200" indent="-457200">
              <a:lnSpc>
                <a:spcPct val="90000"/>
              </a:lnSpc>
            </a:pPr>
            <a:r>
              <a:rPr lang="en-US" sz="2400" dirty="0"/>
              <a:t>Area under the curve: the closer to the diagonal line (i.e., the closer the area is to 0.5), the less accurate is the model</a:t>
            </a:r>
          </a:p>
        </p:txBody>
      </p:sp>
      <p:sp>
        <p:nvSpPr>
          <p:cNvPr id="63493" name="Rectangle 7"/>
          <p:cNvSpPr>
            <a:spLocks noChangeArrowheads="1"/>
          </p:cNvSpPr>
          <p:nvPr/>
        </p:nvSpPr>
        <p:spPr bwMode="auto">
          <a:xfrm>
            <a:off x="7307884" y="3810000"/>
            <a:ext cx="445495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lnSpc>
                <a:spcPct val="80000"/>
              </a:lnSpc>
              <a:spcBef>
                <a:spcPct val="20000"/>
              </a:spcBef>
              <a:buClr>
                <a:srgbClr val="694F07"/>
              </a:buClr>
              <a:buSzPct val="60000"/>
              <a:buFont typeface="Wingdings" pitchFamily="2" charset="2"/>
              <a:buChar char="n"/>
            </a:pPr>
            <a:r>
              <a:rPr lang="en-US" sz="2400" dirty="0">
                <a:solidFill>
                  <a:prstClr val="black"/>
                </a:solidFill>
              </a:rPr>
              <a:t>Vertical axis represents the true positive rate</a:t>
            </a:r>
          </a:p>
          <a:p>
            <a:pPr marL="457200" indent="-457200">
              <a:lnSpc>
                <a:spcPct val="80000"/>
              </a:lnSpc>
              <a:spcBef>
                <a:spcPct val="20000"/>
              </a:spcBef>
              <a:buClr>
                <a:srgbClr val="694F07"/>
              </a:buClr>
              <a:buSzPct val="60000"/>
              <a:buFont typeface="Wingdings" pitchFamily="2" charset="2"/>
              <a:buChar char="n"/>
            </a:pPr>
            <a:r>
              <a:rPr lang="en-US" sz="2400" dirty="0">
                <a:solidFill>
                  <a:prstClr val="black"/>
                </a:solidFill>
              </a:rPr>
              <a:t>Horizontal axis rep. the false positive rate</a:t>
            </a:r>
          </a:p>
          <a:p>
            <a:pPr marL="457200" indent="-457200">
              <a:lnSpc>
                <a:spcPct val="80000"/>
              </a:lnSpc>
              <a:spcBef>
                <a:spcPct val="20000"/>
              </a:spcBef>
              <a:buClr>
                <a:srgbClr val="694F07"/>
              </a:buClr>
              <a:buSzPct val="60000"/>
              <a:buFont typeface="Wingdings" pitchFamily="2" charset="2"/>
              <a:buChar char="n"/>
            </a:pPr>
            <a:r>
              <a:rPr lang="en-US" sz="2400" dirty="0">
                <a:solidFill>
                  <a:prstClr val="black"/>
                </a:solidFill>
              </a:rPr>
              <a:t>The plot also shows a diagonal line</a:t>
            </a:r>
          </a:p>
          <a:p>
            <a:pPr marL="457200" indent="-457200">
              <a:lnSpc>
                <a:spcPct val="80000"/>
              </a:lnSpc>
              <a:spcBef>
                <a:spcPct val="20000"/>
              </a:spcBef>
              <a:buClr>
                <a:srgbClr val="694F07"/>
              </a:buClr>
              <a:buSzPct val="60000"/>
              <a:buFont typeface="Wingdings" pitchFamily="2" charset="2"/>
              <a:buChar char="n"/>
            </a:pPr>
            <a:r>
              <a:rPr lang="en-US" sz="2400" dirty="0">
                <a:solidFill>
                  <a:prstClr val="black"/>
                </a:solidFill>
              </a:rPr>
              <a:t>A model with perfect accuracy will have an area of 1.0</a:t>
            </a:r>
          </a:p>
        </p:txBody>
      </p:sp>
      <p:pic>
        <p:nvPicPr>
          <p:cNvPr id="3" name="Picture 2" descr="A diagram of a positive and negative rate&#10;&#10;Description automatically generated">
            <a:extLst>
              <a:ext uri="{FF2B5EF4-FFF2-40B4-BE49-F238E27FC236}">
                <a16:creationId xmlns:a16="http://schemas.microsoft.com/office/drawing/2014/main" id="{10F6985A-578D-4F47-286D-369A5BE86006}"/>
              </a:ext>
            </a:extLst>
          </p:cNvPr>
          <p:cNvPicPr>
            <a:picLocks noChangeAspect="1"/>
          </p:cNvPicPr>
          <p:nvPr/>
        </p:nvPicPr>
        <p:blipFill>
          <a:blip r:embed="rId3"/>
          <a:stretch>
            <a:fillRect/>
          </a:stretch>
        </p:blipFill>
        <p:spPr>
          <a:xfrm>
            <a:off x="7597446" y="163373"/>
            <a:ext cx="3470452" cy="3470452"/>
          </a:xfrm>
          <a:prstGeom prst="rect">
            <a:avLst/>
          </a:prstGeom>
        </p:spPr>
      </p:pic>
    </p:spTree>
    <p:extLst>
      <p:ext uri="{BB962C8B-B14F-4D97-AF65-F5344CB8AC3E}">
        <p14:creationId xmlns:p14="http://schemas.microsoft.com/office/powerpoint/2010/main" val="523488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Plotting an ROC Curve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143000"/>
                <a:ext cx="10972800" cy="5334000"/>
              </a:xfrm>
            </p:spPr>
            <p:txBody>
              <a:bodyPr>
                <a:normAutofit/>
              </a:bodyPr>
              <a:lstStyle/>
              <a:p>
                <a:r>
                  <a:rPr lang="en-US" dirty="0"/>
                  <a:t>True positive rate: </a:t>
                </a:r>
                <a14:m>
                  <m:oMath xmlns:m="http://schemas.openxmlformats.org/officeDocument/2006/math">
                    <m:r>
                      <a:rPr lang="en-US" b="0" i="1" smtClean="0">
                        <a:latin typeface="Cambria Math"/>
                      </a:rPr>
                      <m:t>𝑇𝑃𝑅</m:t>
                    </m:r>
                    <m:r>
                      <a:rPr lang="en-US" b="0" i="1" smtClean="0">
                        <a:latin typeface="Cambria Math"/>
                      </a:rPr>
                      <m:t>=</m:t>
                    </m:r>
                    <m:r>
                      <a:rPr lang="en-US" b="0" i="1" smtClean="0">
                        <a:latin typeface="Cambria Math"/>
                      </a:rPr>
                      <m:t>𝑇𝑃</m:t>
                    </m:r>
                    <m:r>
                      <a:rPr lang="en-US" b="0" i="1" smtClean="0">
                        <a:latin typeface="Cambria Math"/>
                      </a:rPr>
                      <m:t>/</m:t>
                    </m:r>
                    <m:r>
                      <a:rPr lang="en-US" b="0" i="1" smtClean="0">
                        <a:latin typeface="Cambria Math"/>
                      </a:rPr>
                      <m:t>𝑃</m:t>
                    </m:r>
                  </m:oMath>
                </a14:m>
                <a:r>
                  <a:rPr lang="en-US" dirty="0"/>
                  <a:t> (sensitivity)</a:t>
                </a:r>
              </a:p>
              <a:p>
                <a:r>
                  <a:rPr lang="en-US" dirty="0"/>
                  <a:t>False positive rate: </a:t>
                </a:r>
                <a14:m>
                  <m:oMath xmlns:m="http://schemas.openxmlformats.org/officeDocument/2006/math">
                    <m:r>
                      <a:rPr lang="en-US" b="0" i="1" smtClean="0">
                        <a:latin typeface="Cambria Math"/>
                      </a:rPr>
                      <m:t>𝐹𝑃𝑅</m:t>
                    </m:r>
                    <m:r>
                      <a:rPr lang="en-US" b="0" i="1" smtClean="0">
                        <a:latin typeface="Cambria Math"/>
                      </a:rPr>
                      <m:t>=</m:t>
                    </m:r>
                    <m:r>
                      <a:rPr lang="en-US" b="0" i="1" smtClean="0">
                        <a:latin typeface="Cambria Math"/>
                      </a:rPr>
                      <m:t>𝐹𝑃</m:t>
                    </m:r>
                    <m:r>
                      <a:rPr lang="en-US" b="0" i="1" smtClean="0">
                        <a:latin typeface="Cambria Math"/>
                      </a:rPr>
                      <m:t>/</m:t>
                    </m:r>
                    <m:r>
                      <a:rPr lang="en-US" b="0" i="1" smtClean="0">
                        <a:latin typeface="Cambria Math"/>
                      </a:rPr>
                      <m:t>𝑁</m:t>
                    </m:r>
                  </m:oMath>
                </a14:m>
                <a:r>
                  <a:rPr lang="en-US" dirty="0"/>
                  <a:t> (1-specificity)</a:t>
                </a:r>
              </a:p>
              <a:p>
                <a:endParaRPr lang="en-US" dirty="0"/>
              </a:p>
              <a:p>
                <a:r>
                  <a:rPr lang="en-US" dirty="0"/>
                  <a:t>Rank tuples according to how likely they will be a positive tuple</a:t>
                </a:r>
              </a:p>
              <a:p>
                <a:pPr lvl="1"/>
                <a:r>
                  <a:rPr lang="en-US" dirty="0"/>
                  <a:t>Idea: when we include more tuples in, we are more likely to make mistakes, that is the </a:t>
                </a:r>
                <a:r>
                  <a:rPr lang="en-US" dirty="0">
                    <a:solidFill>
                      <a:srgbClr val="FF0000"/>
                    </a:solidFill>
                  </a:rPr>
                  <a:t>trade-off</a:t>
                </a:r>
                <a:r>
                  <a:rPr lang="en-US" dirty="0"/>
                  <a:t>!</a:t>
                </a:r>
              </a:p>
              <a:p>
                <a:pPr lvl="1"/>
                <a:r>
                  <a:rPr lang="en-US" dirty="0"/>
                  <a:t>Nice property: no threshold (cut-off) need to be specified, only rank matters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143000"/>
                <a:ext cx="10972800" cy="5334000"/>
              </a:xfrm>
              <a:blipFill>
                <a:blip r:embed="rId2"/>
                <a:stretch>
                  <a:fillRect l="-1167" t="-1829" b="-32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510055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FD37F-9214-F192-FE37-0CBCC5998952}"/>
              </a:ext>
            </a:extLst>
          </p:cNvPr>
          <p:cNvSpPr>
            <a:spLocks noGrp="1"/>
          </p:cNvSpPr>
          <p:nvPr>
            <p:ph type="title"/>
          </p:nvPr>
        </p:nvSpPr>
        <p:spPr/>
        <p:txBody>
          <a:bodyPr>
            <a:normAutofit/>
          </a:bodyPr>
          <a:lstStyle/>
          <a:p>
            <a:r>
              <a:rPr lang="en-US" sz="4400" b="1" dirty="0">
                <a:solidFill>
                  <a:srgbClr val="002060"/>
                </a:solidFill>
              </a:rPr>
              <a:t>Example</a:t>
            </a:r>
            <a:endParaRPr lang="en-US" dirty="0"/>
          </a:p>
        </p:txBody>
      </p:sp>
      <p:sp>
        <p:nvSpPr>
          <p:cNvPr id="4" name="Slide Number Placeholder 3">
            <a:extLst>
              <a:ext uri="{FF2B5EF4-FFF2-40B4-BE49-F238E27FC236}">
                <a16:creationId xmlns:a16="http://schemas.microsoft.com/office/drawing/2014/main" id="{3685EA79-4192-7E8A-FC5C-A197D0E2A4F2}"/>
              </a:ext>
            </a:extLst>
          </p:cNvPr>
          <p:cNvSpPr>
            <a:spLocks noGrp="1"/>
          </p:cNvSpPr>
          <p:nvPr>
            <p:ph type="sldNum" sz="quarter" idx="12"/>
          </p:nvPr>
        </p:nvSpPr>
        <p:spPr/>
        <p:txBody>
          <a:bodyPr/>
          <a:lstStyle/>
          <a:p>
            <a:fld id="{F9913601-2E22-4589-A394-4D3650FFD697}" type="slidenum">
              <a:rPr lang="en-US" smtClean="0">
                <a:solidFill>
                  <a:prstClr val="black"/>
                </a:solidFill>
              </a:rPr>
              <a:pPr/>
              <a:t>36</a:t>
            </a:fld>
            <a:endParaRPr lang="en-US" dirty="0">
              <a:solidFill>
                <a:prstClr val="black"/>
              </a:solidFill>
            </a:endParaRPr>
          </a:p>
        </p:txBody>
      </p:sp>
      <p:pic>
        <p:nvPicPr>
          <p:cNvPr id="1026" name="Picture 2">
            <a:extLst>
              <a:ext uri="{FF2B5EF4-FFF2-40B4-BE49-F238E27FC236}">
                <a16:creationId xmlns:a16="http://schemas.microsoft.com/office/drawing/2014/main" id="{C5A2D4F0-B0B9-C083-F5AA-C3A59FA47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198" y="1422582"/>
            <a:ext cx="8401603" cy="5435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CD00C5-0174-2D57-9867-B3F97FDC3E2B}"/>
              </a:ext>
            </a:extLst>
          </p:cNvPr>
          <p:cNvSpPr txBox="1"/>
          <p:nvPr/>
        </p:nvSpPr>
        <p:spPr>
          <a:xfrm>
            <a:off x="9909313" y="6186722"/>
            <a:ext cx="575799" cy="400110"/>
          </a:xfrm>
          <a:prstGeom prst="rect">
            <a:avLst/>
          </a:prstGeom>
          <a:noFill/>
        </p:spPr>
        <p:txBody>
          <a:bodyPr wrap="none" rtlCol="0">
            <a:spAutoFit/>
          </a:bodyPr>
          <a:lstStyle/>
          <a:p>
            <a:r>
              <a:rPr lang="en-US" sz="2000" dirty="0">
                <a:solidFill>
                  <a:srgbClr val="00B0F0"/>
                </a:solidFill>
              </a:rPr>
              <a:t>FPR</a:t>
            </a:r>
          </a:p>
        </p:txBody>
      </p:sp>
      <p:sp>
        <p:nvSpPr>
          <p:cNvPr id="6" name="TextBox 5">
            <a:extLst>
              <a:ext uri="{FF2B5EF4-FFF2-40B4-BE49-F238E27FC236}">
                <a16:creationId xmlns:a16="http://schemas.microsoft.com/office/drawing/2014/main" id="{00792B7E-F289-DC12-6DCE-D2EA7C84F693}"/>
              </a:ext>
            </a:extLst>
          </p:cNvPr>
          <p:cNvSpPr txBox="1"/>
          <p:nvPr/>
        </p:nvSpPr>
        <p:spPr>
          <a:xfrm>
            <a:off x="4157870" y="1222527"/>
            <a:ext cx="582211" cy="400110"/>
          </a:xfrm>
          <a:prstGeom prst="rect">
            <a:avLst/>
          </a:prstGeom>
          <a:noFill/>
        </p:spPr>
        <p:txBody>
          <a:bodyPr wrap="none" rtlCol="0">
            <a:spAutoFit/>
          </a:bodyPr>
          <a:lstStyle/>
          <a:p>
            <a:r>
              <a:rPr lang="en-US" sz="2000" dirty="0">
                <a:solidFill>
                  <a:srgbClr val="00B0F0"/>
                </a:solidFill>
              </a:rPr>
              <a:t>TPR</a:t>
            </a:r>
          </a:p>
        </p:txBody>
      </p:sp>
    </p:spTree>
    <p:extLst>
      <p:ext uri="{BB962C8B-B14F-4D97-AF65-F5344CB8AC3E}">
        <p14:creationId xmlns:p14="http://schemas.microsoft.com/office/powerpoint/2010/main" val="1280481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317A-714A-4F1C-AE77-A330D3CC6B65}"/>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A2BEDC5A-EDBC-4E91-B6B4-AB329D62E6DB}"/>
              </a:ext>
            </a:extLst>
          </p:cNvPr>
          <p:cNvSpPr>
            <a:spLocks noGrp="1"/>
          </p:cNvSpPr>
          <p:nvPr>
            <p:ph idx="1"/>
          </p:nvPr>
        </p:nvSpPr>
        <p:spPr/>
        <p:txBody>
          <a:bodyPr>
            <a:normAutofit lnSpcReduction="10000"/>
          </a:bodyPr>
          <a:lstStyle/>
          <a:p>
            <a:r>
              <a:rPr lang="en-US" dirty="0"/>
              <a:t>If according to the predicted probabilities, you put all the positive data points before negative data points: what will your ROC curve look like?</a:t>
            </a:r>
          </a:p>
          <a:p>
            <a:pPr lvl="1"/>
            <a:r>
              <a:rPr lang="en-US" dirty="0"/>
              <a:t>P</a:t>
            </a:r>
          </a:p>
          <a:p>
            <a:pPr lvl="1"/>
            <a:r>
              <a:rPr lang="en-US" dirty="0"/>
              <a:t>P</a:t>
            </a:r>
          </a:p>
          <a:p>
            <a:pPr lvl="1"/>
            <a:r>
              <a:rPr lang="en-US" dirty="0"/>
              <a:t>P</a:t>
            </a:r>
          </a:p>
          <a:p>
            <a:pPr lvl="1"/>
            <a:r>
              <a:rPr lang="en-US" dirty="0"/>
              <a:t>P</a:t>
            </a:r>
          </a:p>
          <a:p>
            <a:pPr lvl="1"/>
            <a:r>
              <a:rPr lang="en-US" dirty="0"/>
              <a:t>P</a:t>
            </a:r>
          </a:p>
          <a:p>
            <a:pPr lvl="1"/>
            <a:r>
              <a:rPr lang="en-US" dirty="0"/>
              <a:t>N</a:t>
            </a:r>
          </a:p>
          <a:p>
            <a:pPr lvl="1"/>
            <a:r>
              <a:rPr lang="en-US" dirty="0"/>
              <a:t>N</a:t>
            </a:r>
          </a:p>
          <a:p>
            <a:pPr lvl="1"/>
            <a:r>
              <a:rPr lang="en-US" dirty="0"/>
              <a:t>N</a:t>
            </a:r>
          </a:p>
          <a:p>
            <a:pPr lvl="1"/>
            <a:endParaRPr lang="en-US" dirty="0"/>
          </a:p>
        </p:txBody>
      </p:sp>
      <p:sp>
        <p:nvSpPr>
          <p:cNvPr id="4" name="Slide Number Placeholder 3">
            <a:extLst>
              <a:ext uri="{FF2B5EF4-FFF2-40B4-BE49-F238E27FC236}">
                <a16:creationId xmlns:a16="http://schemas.microsoft.com/office/drawing/2014/main" id="{7DCDA9FF-6755-4318-A6D7-9077FA3A21B1}"/>
              </a:ext>
            </a:extLst>
          </p:cNvPr>
          <p:cNvSpPr>
            <a:spLocks noGrp="1"/>
          </p:cNvSpPr>
          <p:nvPr>
            <p:ph type="sldNum" sz="quarter" idx="12"/>
          </p:nvPr>
        </p:nvSpPr>
        <p:spPr/>
        <p:txBody>
          <a:bodyPr/>
          <a:lstStyle/>
          <a:p>
            <a:fld id="{F9913601-2E22-4589-A394-4D3650FFD697}"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80734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 </a:t>
            </a:r>
            <a:endParaRPr lang="en-US" dirty="0">
              <a:effectLst/>
            </a:endParaRPr>
          </a:p>
        </p:txBody>
      </p:sp>
      <p:pic>
        <p:nvPicPr>
          <p:cNvPr id="3" name="Picture 2">
            <a:extLst>
              <a:ext uri="{FF2B5EF4-FFF2-40B4-BE49-F238E27FC236}">
                <a16:creationId xmlns:a16="http://schemas.microsoft.com/office/drawing/2014/main" id="{041D2A11-CBAD-E540-BC16-9FD9D9BB60FF}"/>
              </a:ext>
            </a:extLst>
          </p:cNvPr>
          <p:cNvPicPr>
            <a:picLocks noChangeAspect="1"/>
          </p:cNvPicPr>
          <p:nvPr/>
        </p:nvPicPr>
        <p:blipFill>
          <a:blip r:embed="rId3"/>
          <a:stretch>
            <a:fillRect/>
          </a:stretch>
        </p:blipFill>
        <p:spPr>
          <a:xfrm>
            <a:off x="1600200" y="1143000"/>
            <a:ext cx="8463597" cy="5375972"/>
          </a:xfrm>
          <a:prstGeom prst="rect">
            <a:avLst/>
          </a:prstGeom>
        </p:spPr>
      </p:pic>
    </p:spTree>
    <p:extLst>
      <p:ext uri="{BB962C8B-B14F-4D97-AF65-F5344CB8AC3E}">
        <p14:creationId xmlns:p14="http://schemas.microsoft.com/office/powerpoint/2010/main" val="1904798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73F59-D57C-3CE9-FFA7-E761097DFCD0}"/>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F3A58DCF-B897-6B71-409B-D3E0084248B1}"/>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B1DA277E-857E-4828-B14D-5F84FACB0741}"/>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D6A3F181-6300-C939-0EB2-E2D60A5A542F}"/>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5F06684C-5FAA-65D5-5BF6-ACDCBD5B0833}"/>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AD275B4E-3E32-3711-193F-C066B38A7005}"/>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89308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824E-A6CC-6F42-650F-2FDE3DE54AB7}"/>
              </a:ext>
            </a:extLst>
          </p:cNvPr>
          <p:cNvSpPr>
            <a:spLocks noGrp="1"/>
          </p:cNvSpPr>
          <p:nvPr>
            <p:ph type="title"/>
          </p:nvPr>
        </p:nvSpPr>
        <p:spPr/>
        <p:txBody>
          <a:bodyPr/>
          <a:lstStyle/>
          <a:p>
            <a:r>
              <a:rPr lang="en-US" dirty="0"/>
              <a:t>Week 1 Survey</a:t>
            </a:r>
          </a:p>
        </p:txBody>
      </p:sp>
      <p:pic>
        <p:nvPicPr>
          <p:cNvPr id="5" name="Content Placeholder 4" descr="A qr code on a white background&#10;&#10;Description automatically generated">
            <a:extLst>
              <a:ext uri="{FF2B5EF4-FFF2-40B4-BE49-F238E27FC236}">
                <a16:creationId xmlns:a16="http://schemas.microsoft.com/office/drawing/2014/main" id="{8ED0FA19-3C08-DE2A-B964-B00DFF8F8F1B}"/>
              </a:ext>
            </a:extLst>
          </p:cNvPr>
          <p:cNvPicPr>
            <a:picLocks noGrp="1" noChangeAspect="1"/>
          </p:cNvPicPr>
          <p:nvPr>
            <p:ph idx="1"/>
          </p:nvPr>
        </p:nvPicPr>
        <p:blipFill>
          <a:blip r:embed="rId2"/>
          <a:stretch>
            <a:fillRect/>
          </a:stretch>
        </p:blipFill>
        <p:spPr>
          <a:xfrm>
            <a:off x="4125163" y="2263444"/>
            <a:ext cx="3810000" cy="3810000"/>
          </a:xfrm>
        </p:spPr>
      </p:pic>
      <p:sp>
        <p:nvSpPr>
          <p:cNvPr id="7" name="TextBox 6">
            <a:extLst>
              <a:ext uri="{FF2B5EF4-FFF2-40B4-BE49-F238E27FC236}">
                <a16:creationId xmlns:a16="http://schemas.microsoft.com/office/drawing/2014/main" id="{5222F39E-5E7C-DADF-DA5D-B82FE213CA11}"/>
              </a:ext>
            </a:extLst>
          </p:cNvPr>
          <p:cNvSpPr txBox="1"/>
          <p:nvPr/>
        </p:nvSpPr>
        <p:spPr>
          <a:xfrm>
            <a:off x="2706624" y="6005779"/>
            <a:ext cx="6644030" cy="369332"/>
          </a:xfrm>
          <a:prstGeom prst="rect">
            <a:avLst/>
          </a:prstGeom>
          <a:noFill/>
        </p:spPr>
        <p:txBody>
          <a:bodyPr wrap="square">
            <a:spAutoFit/>
          </a:bodyPr>
          <a:lstStyle/>
          <a:p>
            <a:pPr algn="ctr"/>
            <a:r>
              <a:rPr lang="en-US" dirty="0"/>
              <a:t>https://</a:t>
            </a:r>
            <a:r>
              <a:rPr lang="en-US" dirty="0" err="1"/>
              <a:t>forms.gle</a:t>
            </a:r>
            <a:r>
              <a:rPr lang="en-US" dirty="0"/>
              <a:t>/k7Kv8cc2q2BenXsF8</a:t>
            </a:r>
          </a:p>
        </p:txBody>
      </p:sp>
      <p:sp>
        <p:nvSpPr>
          <p:cNvPr id="10" name="Content Placeholder 2">
            <a:extLst>
              <a:ext uri="{FF2B5EF4-FFF2-40B4-BE49-F238E27FC236}">
                <a16:creationId xmlns:a16="http://schemas.microsoft.com/office/drawing/2014/main" id="{354B45D3-7E48-70FA-864E-56D32B8FED60}"/>
              </a:ext>
            </a:extLst>
          </p:cNvPr>
          <p:cNvSpPr txBox="1">
            <a:spLocks/>
          </p:cNvSpPr>
          <p:nvPr/>
        </p:nvSpPr>
        <p:spPr>
          <a:xfrm>
            <a:off x="609600" y="1143000"/>
            <a:ext cx="10972800" cy="53340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rgbClr val="002060"/>
                </a:solidFill>
                <a:effectLst/>
                <a:latin typeface="Tahoma" pitchFamily="34" charset="0"/>
                <a:ea typeface="Tahoma" pitchFamily="34" charset="0"/>
                <a:cs typeface="Tahoma"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a:t>Please take this survey to help us improve our teaching so we can better help you.</a:t>
            </a:r>
          </a:p>
          <a:p>
            <a:pPr marL="0" indent="0">
              <a:buFont typeface="Arial" pitchFamily="34" charset="0"/>
              <a:buNone/>
            </a:pPr>
            <a:endParaRPr lang="en-US" dirty="0"/>
          </a:p>
        </p:txBody>
      </p:sp>
    </p:spTree>
    <p:extLst>
      <p:ext uri="{BB962C8B-B14F-4D97-AF65-F5344CB8AC3E}">
        <p14:creationId xmlns:p14="http://schemas.microsoft.com/office/powerpoint/2010/main" val="41521790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EF5-81D3-42B2-8354-25FB6ACA3277}"/>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EA80F34-63A6-4451-8B9F-D948462BECE7}"/>
              </a:ext>
            </a:extLst>
          </p:cNvPr>
          <p:cNvSpPr>
            <a:spLocks noGrp="1"/>
          </p:cNvSpPr>
          <p:nvPr>
            <p:ph idx="1"/>
          </p:nvPr>
        </p:nvSpPr>
        <p:spPr/>
        <p:txBody>
          <a:bodyPr/>
          <a:lstStyle/>
          <a:p>
            <a:r>
              <a:rPr lang="en-US" dirty="0"/>
              <a:t>Regularization in Logistic Regression</a:t>
            </a:r>
          </a:p>
          <a:p>
            <a:endParaRPr lang="en-US" dirty="0"/>
          </a:p>
          <a:p>
            <a:r>
              <a:rPr lang="en-US" dirty="0"/>
              <a:t>Model Evaluation in Classification </a:t>
            </a:r>
          </a:p>
          <a:p>
            <a:endParaRPr lang="en-US" dirty="0"/>
          </a:p>
          <a:p>
            <a:r>
              <a:rPr lang="en-US" dirty="0"/>
              <a:t>Practical Issues</a:t>
            </a:r>
          </a:p>
        </p:txBody>
      </p:sp>
      <p:sp>
        <p:nvSpPr>
          <p:cNvPr id="4" name="Slide Number Placeholder 3">
            <a:extLst>
              <a:ext uri="{FF2B5EF4-FFF2-40B4-BE49-F238E27FC236}">
                <a16:creationId xmlns:a16="http://schemas.microsoft.com/office/drawing/2014/main" id="{430C5B49-2003-48CD-BD0D-8765D404FF11}"/>
              </a:ext>
            </a:extLst>
          </p:cNvPr>
          <p:cNvSpPr>
            <a:spLocks noGrp="1"/>
          </p:cNvSpPr>
          <p:nvPr>
            <p:ph type="sldNum" sz="quarter" idx="12"/>
          </p:nvPr>
        </p:nvSpPr>
        <p:spPr/>
        <p:txBody>
          <a:bodyPr/>
          <a:lstStyle/>
          <a:p>
            <a:fld id="{F9913601-2E22-4589-A394-4D3650FFD697}" type="slidenum">
              <a:rPr lang="en-US" smtClean="0">
                <a:solidFill>
                  <a:prstClr val="black"/>
                </a:solidFill>
              </a:rPr>
              <a:pPr/>
              <a:t>40</a:t>
            </a:fld>
            <a:endParaRPr lang="en-US" dirty="0">
              <a:solidFill>
                <a:prstClr val="black"/>
              </a:solidFill>
            </a:endParaRPr>
          </a:p>
        </p:txBody>
      </p:sp>
      <p:sp>
        <p:nvSpPr>
          <p:cNvPr id="5" name="Arrow: Down 4">
            <a:extLst>
              <a:ext uri="{FF2B5EF4-FFF2-40B4-BE49-F238E27FC236}">
                <a16:creationId xmlns:a16="http://schemas.microsoft.com/office/drawing/2014/main" id="{B07AD93C-FE9F-46AB-AD26-0F0C21372637}"/>
              </a:ext>
            </a:extLst>
          </p:cNvPr>
          <p:cNvSpPr/>
          <p:nvPr/>
        </p:nvSpPr>
        <p:spPr>
          <a:xfrm rot="3655076">
            <a:off x="3556583" y="3221338"/>
            <a:ext cx="486105" cy="775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243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Classification</a:t>
            </a:r>
          </a:p>
        </p:txBody>
      </p:sp>
      <p:sp>
        <p:nvSpPr>
          <p:cNvPr id="3" name="Content Placeholder 2"/>
          <p:cNvSpPr>
            <a:spLocks noGrp="1"/>
          </p:cNvSpPr>
          <p:nvPr>
            <p:ph idx="1"/>
          </p:nvPr>
        </p:nvSpPr>
        <p:spPr/>
        <p:txBody>
          <a:bodyPr>
            <a:normAutofit/>
          </a:bodyPr>
          <a:lstStyle/>
          <a:p>
            <a:pPr>
              <a:lnSpc>
                <a:spcPct val="110000"/>
              </a:lnSpc>
            </a:pPr>
            <a:r>
              <a:rPr lang="en-US" sz="3200" dirty="0"/>
              <a:t>Multiclass classification</a:t>
            </a:r>
          </a:p>
          <a:p>
            <a:pPr lvl="1">
              <a:lnSpc>
                <a:spcPct val="110000"/>
              </a:lnSpc>
            </a:pPr>
            <a:r>
              <a:rPr lang="en-US" sz="2800" dirty="0"/>
              <a:t>Classification involving more than two classes (i.e., &gt; 2 Classes) </a:t>
            </a:r>
          </a:p>
          <a:p>
            <a:pPr lvl="1">
              <a:lnSpc>
                <a:spcPct val="110000"/>
              </a:lnSpc>
            </a:pPr>
            <a:r>
              <a:rPr lang="en-US" sz="2800" dirty="0"/>
              <a:t>Each data point can only belong to </a:t>
            </a:r>
            <a:r>
              <a:rPr lang="en-US" sz="2800" dirty="0">
                <a:solidFill>
                  <a:srgbClr val="FF0000"/>
                </a:solidFill>
              </a:rPr>
              <a:t>one class</a:t>
            </a:r>
          </a:p>
          <a:p>
            <a:pPr lvl="1">
              <a:lnSpc>
                <a:spcPct val="110000"/>
              </a:lnSpc>
            </a:pPr>
            <a:endParaRPr lang="en-US" sz="2400" dirty="0"/>
          </a:p>
          <a:p>
            <a:endParaRPr lang="en-US" b="1"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12076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Using Binary Classifiers</a:t>
            </a:r>
          </a:p>
        </p:txBody>
      </p:sp>
      <p:sp>
        <p:nvSpPr>
          <p:cNvPr id="3" name="Content Placeholder 2"/>
          <p:cNvSpPr>
            <a:spLocks noGrp="1"/>
          </p:cNvSpPr>
          <p:nvPr>
            <p:ph idx="1"/>
          </p:nvPr>
        </p:nvSpPr>
        <p:spPr>
          <a:xfrm>
            <a:off x="609600" y="1143000"/>
            <a:ext cx="9906000" cy="5220402"/>
          </a:xfrm>
        </p:spPr>
        <p:txBody>
          <a:bodyPr>
            <a:noAutofit/>
          </a:bodyPr>
          <a:lstStyle/>
          <a:p>
            <a:pPr>
              <a:lnSpc>
                <a:spcPct val="110000"/>
              </a:lnSpc>
            </a:pPr>
            <a:r>
              <a:rPr lang="en-US" sz="2400" dirty="0"/>
              <a:t>Method 1. </a:t>
            </a:r>
            <a:r>
              <a:rPr lang="en-US" sz="2400" b="1" dirty="0"/>
              <a:t>One-vs.-all</a:t>
            </a:r>
            <a:r>
              <a:rPr lang="en-US" sz="2400" dirty="0"/>
              <a:t> (OVA): Learn a classifier one at a time </a:t>
            </a:r>
          </a:p>
          <a:p>
            <a:pPr lvl="1">
              <a:lnSpc>
                <a:spcPct val="110000"/>
              </a:lnSpc>
            </a:pPr>
            <a:r>
              <a:rPr lang="en-US" sz="2400" dirty="0"/>
              <a:t>Given m classes, train m classifiers: one for each class </a:t>
            </a:r>
          </a:p>
          <a:p>
            <a:pPr lvl="1">
              <a:lnSpc>
                <a:spcPct val="110000"/>
              </a:lnSpc>
            </a:pPr>
            <a:r>
              <a:rPr lang="en-US" sz="2400" dirty="0"/>
              <a:t>Classifier j: treat tuples in class j as </a:t>
            </a:r>
            <a:r>
              <a:rPr lang="en-US" sz="2400" i="1" dirty="0"/>
              <a:t>positive</a:t>
            </a:r>
            <a:r>
              <a:rPr lang="en-US" sz="2400" dirty="0"/>
              <a:t> &amp; all others as </a:t>
            </a:r>
            <a:r>
              <a:rPr lang="en-US" sz="2400" i="1" dirty="0"/>
              <a:t>negative</a:t>
            </a:r>
          </a:p>
          <a:p>
            <a:pPr lvl="1">
              <a:lnSpc>
                <a:spcPct val="110000"/>
              </a:lnSpc>
            </a:pPr>
            <a:r>
              <a:rPr lang="en-US" sz="2400" dirty="0"/>
              <a:t>To classify a tuple </a:t>
            </a:r>
            <a:r>
              <a:rPr lang="en-US" sz="2400" b="1" dirty="0"/>
              <a:t>X</a:t>
            </a:r>
            <a:r>
              <a:rPr lang="en-US" sz="2400" dirty="0"/>
              <a:t>, choose the classifier with maximum value</a:t>
            </a:r>
          </a:p>
          <a:p>
            <a:pPr>
              <a:lnSpc>
                <a:spcPct val="110000"/>
              </a:lnSpc>
            </a:pPr>
            <a:r>
              <a:rPr lang="en-US" sz="2400" dirty="0"/>
              <a:t>Method 2. </a:t>
            </a:r>
            <a:r>
              <a:rPr lang="en-US" sz="2400" b="1" dirty="0"/>
              <a:t>All-vs.-all</a:t>
            </a:r>
            <a:r>
              <a:rPr lang="en-US" sz="2400" dirty="0"/>
              <a:t> (AVA): Learn a classifier for each pair of classes</a:t>
            </a:r>
          </a:p>
          <a:p>
            <a:pPr lvl="1">
              <a:lnSpc>
                <a:spcPct val="110000"/>
              </a:lnSpc>
            </a:pPr>
            <a:r>
              <a:rPr lang="en-US" sz="2400" dirty="0"/>
              <a:t>Given m classes, construct m(m-1)/2 binary classifiers</a:t>
            </a:r>
          </a:p>
          <a:p>
            <a:pPr lvl="1">
              <a:lnSpc>
                <a:spcPct val="110000"/>
              </a:lnSpc>
            </a:pPr>
            <a:r>
              <a:rPr lang="en-US" sz="2400" dirty="0"/>
              <a:t>A classifier is trained using tuples of the two classes</a:t>
            </a:r>
          </a:p>
          <a:p>
            <a:pPr lvl="1">
              <a:lnSpc>
                <a:spcPct val="110000"/>
              </a:lnSpc>
            </a:pPr>
            <a:r>
              <a:rPr lang="en-US" sz="2400" dirty="0"/>
              <a:t>To classify a tuple </a:t>
            </a:r>
            <a:r>
              <a:rPr lang="en-US" sz="2400" b="1" dirty="0"/>
              <a:t>X</a:t>
            </a:r>
            <a:r>
              <a:rPr lang="en-US" sz="2400" dirty="0"/>
              <a:t>, each classifier votes.  X is assigned to the class with maximal vote</a:t>
            </a:r>
          </a:p>
          <a:p>
            <a:pPr>
              <a:lnSpc>
                <a:spcPct val="110000"/>
              </a:lnSpc>
            </a:pPr>
            <a:r>
              <a:rPr lang="en-US" sz="2400" dirty="0"/>
              <a:t>Comparison</a:t>
            </a:r>
          </a:p>
          <a:p>
            <a:pPr lvl="1">
              <a:lnSpc>
                <a:spcPct val="110000"/>
              </a:lnSpc>
            </a:pPr>
            <a:r>
              <a:rPr lang="en-US" sz="2400" dirty="0"/>
              <a:t>All-vs.-all tends to be superior to one-vs.-all</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152740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One-vs-All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543" y="1143001"/>
            <a:ext cx="8064914" cy="5042159"/>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43</a:t>
            </a:fld>
            <a:endParaRPr lang="en-US" dirty="0">
              <a:solidFill>
                <a:prstClr val="black"/>
              </a:solidFill>
            </a:endParaRPr>
          </a:p>
        </p:txBody>
      </p:sp>
      <p:cxnSp>
        <p:nvCxnSpPr>
          <p:cNvPr id="7" name="Straight Connector 6"/>
          <p:cNvCxnSpPr/>
          <p:nvPr/>
        </p:nvCxnSpPr>
        <p:spPr>
          <a:xfrm flipV="1">
            <a:off x="7620000" y="1229728"/>
            <a:ext cx="1676400" cy="12954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7467601" y="3437099"/>
            <a:ext cx="2068033" cy="453961"/>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8153400" y="4419600"/>
            <a:ext cx="838200" cy="1502908"/>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9302603" y="3473578"/>
                <a:ext cx="675167" cy="381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𝟐</m:t>
                          </m:r>
                        </m:sub>
                      </m:sSub>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oMath>
                  </m:oMathPara>
                </a14:m>
                <a:endParaRPr 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9302603" y="3473578"/>
                <a:ext cx="675167" cy="381000"/>
              </a:xfrm>
              <a:prstGeom prst="rect">
                <a:avLst/>
              </a:prstGeom>
              <a:blipFill>
                <a:blip r:embed="rId3"/>
                <a:stretch>
                  <a:fillRect l="-2703" r="-13514"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621234" y="5914553"/>
                <a:ext cx="675167" cy="381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𝟑</m:t>
                          </m:r>
                        </m:sub>
                      </m:sSub>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oMath>
                  </m:oMathPara>
                </a14:m>
                <a:endParaRPr 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8621234" y="5914553"/>
                <a:ext cx="675167" cy="381000"/>
              </a:xfrm>
              <a:prstGeom prst="rect">
                <a:avLst/>
              </a:prstGeom>
              <a:blipFill>
                <a:blip r:embed="rId4"/>
                <a:stretch>
                  <a:fillRect l="-2703" r="-13514"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198050" y="1229728"/>
                <a:ext cx="675167" cy="381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𝟏</m:t>
                          </m:r>
                        </m:sub>
                      </m:sSub>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oMath>
                  </m:oMathPara>
                </a14:m>
                <a:endParaRPr lang="en-US"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9198050" y="1229728"/>
                <a:ext cx="675167" cy="381000"/>
              </a:xfrm>
              <a:prstGeom prst="rect">
                <a:avLst/>
              </a:prstGeom>
              <a:blipFill>
                <a:blip r:embed="rId5"/>
                <a:stretch>
                  <a:fillRect l="-2703" r="-13514"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733800" y="6264763"/>
                <a:ext cx="5410200" cy="369332"/>
              </a:xfrm>
              <a:prstGeom prst="rect">
                <a:avLst/>
              </a:prstGeom>
              <a:noFill/>
            </p:spPr>
            <p:txBody>
              <a:bodyPr wrap="square" rtlCol="0">
                <a:spAutoFit/>
              </a:bodyPr>
              <a:lstStyle/>
              <a:p>
                <a:r>
                  <a:rPr lang="en-US" b="1" dirty="0">
                    <a:solidFill>
                      <a:srgbClr val="0070C0"/>
                    </a:solidFill>
                  </a:rPr>
                  <a:t>Classify x according to: </a:t>
                </a:r>
                <a14:m>
                  <m:oMath xmlns:m="http://schemas.openxmlformats.org/officeDocument/2006/math">
                    <m:r>
                      <a:rPr lang="en-US" b="1" i="1">
                        <a:solidFill>
                          <a:srgbClr val="0070C0"/>
                        </a:solidFill>
                        <a:latin typeface="Cambria Math" panose="02040503050406030204" pitchFamily="18" charset="0"/>
                      </a:rPr>
                      <m:t>𝒇</m:t>
                    </m:r>
                    <m:d>
                      <m:dPr>
                        <m:ctrlPr>
                          <a:rPr lang="en-US" b="1" i="1">
                            <a:solidFill>
                              <a:srgbClr val="0070C0"/>
                            </a:solidFill>
                            <a:latin typeface="Cambria Math" panose="02040503050406030204" pitchFamily="18" charset="0"/>
                          </a:rPr>
                        </m:ctrlPr>
                      </m:dPr>
                      <m:e>
                        <m:r>
                          <a:rPr lang="en-US" b="1" i="1">
                            <a:solidFill>
                              <a:srgbClr val="0070C0"/>
                            </a:solidFill>
                            <a:latin typeface="Cambria Math" panose="02040503050406030204" pitchFamily="18" charset="0"/>
                          </a:rPr>
                          <m:t>𝒙</m:t>
                        </m:r>
                      </m:e>
                    </m:d>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𝒂𝒓𝒈𝒎𝒂</m:t>
                    </m:r>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𝒙</m:t>
                        </m:r>
                      </m:e>
                      <m:sub>
                        <m:r>
                          <a:rPr lang="en-US" b="1" i="1">
                            <a:solidFill>
                              <a:srgbClr val="0070C0"/>
                            </a:solidFill>
                            <a:latin typeface="Cambria Math" panose="02040503050406030204" pitchFamily="18" charset="0"/>
                          </a:rPr>
                          <m:t>𝒊</m:t>
                        </m:r>
                      </m:sub>
                    </m:sSub>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𝒇</m:t>
                        </m:r>
                      </m:e>
                      <m:sub>
                        <m:r>
                          <a:rPr lang="en-US" b="1" i="1">
                            <a:solidFill>
                              <a:srgbClr val="0070C0"/>
                            </a:solidFill>
                            <a:latin typeface="Cambria Math" panose="02040503050406030204" pitchFamily="18" charset="0"/>
                          </a:rPr>
                          <m:t>𝒊</m:t>
                        </m:r>
                      </m:sub>
                    </m:sSub>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𝒙</m:t>
                    </m:r>
                    <m:r>
                      <a:rPr lang="en-US" b="1" i="1">
                        <a:solidFill>
                          <a:srgbClr val="0070C0"/>
                        </a:solidFill>
                        <a:latin typeface="Cambria Math" panose="02040503050406030204" pitchFamily="18" charset="0"/>
                      </a:rPr>
                      <m:t>)</m:t>
                    </m:r>
                  </m:oMath>
                </a14:m>
                <a:endParaRPr lang="en-US" b="1" dirty="0">
                  <a:solidFill>
                    <a:srgbClr val="0070C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733800" y="6264763"/>
                <a:ext cx="5410200" cy="369332"/>
              </a:xfrm>
              <a:prstGeom prst="rect">
                <a:avLst/>
              </a:prstGeom>
              <a:blipFill>
                <a:blip r:embed="rId6"/>
                <a:stretch>
                  <a:fillRect l="-1015"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821857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All-vs-All</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4890" t="38858" r="21160" b="2950"/>
          <a:stretch/>
        </p:blipFill>
        <p:spPr>
          <a:xfrm>
            <a:off x="2438401" y="1219199"/>
            <a:ext cx="7072437" cy="4579258"/>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44</a:t>
            </a:fld>
            <a:endParaRPr lang="en-US" dirty="0">
              <a:solidFill>
                <a:prstClr val="black"/>
              </a:solidFill>
            </a:endParaRPr>
          </a:p>
        </p:txBody>
      </p:sp>
      <p:sp>
        <p:nvSpPr>
          <p:cNvPr id="6" name="TextBox 5"/>
          <p:cNvSpPr txBox="1"/>
          <p:nvPr/>
        </p:nvSpPr>
        <p:spPr>
          <a:xfrm>
            <a:off x="3987800" y="5871028"/>
            <a:ext cx="5410200" cy="369332"/>
          </a:xfrm>
          <a:prstGeom prst="rect">
            <a:avLst/>
          </a:prstGeom>
          <a:noFill/>
        </p:spPr>
        <p:txBody>
          <a:bodyPr wrap="square" rtlCol="0">
            <a:spAutoFit/>
          </a:bodyPr>
          <a:lstStyle/>
          <a:p>
            <a:r>
              <a:rPr lang="en-US" b="1" dirty="0">
                <a:solidFill>
                  <a:srgbClr val="0070C0"/>
                </a:solidFill>
              </a:rPr>
              <a:t>Classify x according to majority voting</a:t>
            </a:r>
          </a:p>
        </p:txBody>
      </p:sp>
    </p:spTree>
    <p:extLst>
      <p:ext uri="{BB962C8B-B14F-4D97-AF65-F5344CB8AC3E}">
        <p14:creationId xmlns:p14="http://schemas.microsoft.com/office/powerpoint/2010/main" val="4005013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Classification of Class-Imbalanced Data Sets</a:t>
            </a:r>
          </a:p>
        </p:txBody>
      </p:sp>
      <p:sp>
        <p:nvSpPr>
          <p:cNvPr id="3" name="Content Placeholder 2"/>
          <p:cNvSpPr>
            <a:spLocks noGrp="1"/>
          </p:cNvSpPr>
          <p:nvPr>
            <p:ph idx="1"/>
          </p:nvPr>
        </p:nvSpPr>
        <p:spPr/>
        <p:txBody>
          <a:bodyPr/>
          <a:lstStyle/>
          <a:p>
            <a:pPr>
              <a:lnSpc>
                <a:spcPct val="90000"/>
              </a:lnSpc>
            </a:pPr>
            <a:r>
              <a:rPr lang="en-US" sz="3200" dirty="0"/>
              <a:t>Class-imbalance problem</a:t>
            </a:r>
          </a:p>
          <a:p>
            <a:pPr lvl="1">
              <a:lnSpc>
                <a:spcPct val="90000"/>
              </a:lnSpc>
            </a:pPr>
            <a:r>
              <a:rPr lang="en-US" sz="2800" dirty="0"/>
              <a:t>Rare positive example but numerous negative ones, e.g., medical diagnosis, fraud, oil-spill, fault, etc. </a:t>
            </a:r>
          </a:p>
          <a:p>
            <a:pPr>
              <a:lnSpc>
                <a:spcPct val="90000"/>
              </a:lnSpc>
            </a:pPr>
            <a:r>
              <a:rPr lang="en-US" sz="3200" dirty="0"/>
              <a:t>Traditional methods</a:t>
            </a:r>
          </a:p>
          <a:p>
            <a:pPr lvl="1">
              <a:lnSpc>
                <a:spcPct val="90000"/>
              </a:lnSpc>
            </a:pPr>
            <a:r>
              <a:rPr lang="en-US" sz="2800" dirty="0"/>
              <a:t>Assume a balanced distribution of classes and equal error costs: not suitable for class-imbalanced data</a:t>
            </a:r>
          </a:p>
          <a:p>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45</a:t>
            </a:fld>
            <a:endParaRPr lang="en-US" dirty="0">
              <a:solidFill>
                <a:prstClr val="black"/>
              </a:solidFill>
            </a:endParaRPr>
          </a:p>
        </p:txBody>
      </p:sp>
      <p:pic>
        <p:nvPicPr>
          <p:cNvPr id="1026" name="Picture 2" descr="cleaned data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3863848"/>
            <a:ext cx="4100945" cy="2819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atterplot of imbalanced cla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145" y="3864484"/>
            <a:ext cx="4114800" cy="2828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95601" y="3863848"/>
            <a:ext cx="1821781" cy="369332"/>
          </a:xfrm>
          <a:prstGeom prst="rect">
            <a:avLst/>
          </a:prstGeom>
          <a:noFill/>
        </p:spPr>
        <p:txBody>
          <a:bodyPr wrap="none" rtlCol="0">
            <a:spAutoFit/>
          </a:bodyPr>
          <a:lstStyle/>
          <a:p>
            <a:r>
              <a:rPr lang="en-US" b="1" dirty="0">
                <a:solidFill>
                  <a:srgbClr val="00B050"/>
                </a:solidFill>
              </a:rPr>
              <a:t>Balanced dataset</a:t>
            </a:r>
          </a:p>
        </p:txBody>
      </p:sp>
      <p:sp>
        <p:nvSpPr>
          <p:cNvPr id="8" name="TextBox 7"/>
          <p:cNvSpPr txBox="1"/>
          <p:nvPr/>
        </p:nvSpPr>
        <p:spPr>
          <a:xfrm>
            <a:off x="7315201" y="3855474"/>
            <a:ext cx="2063835" cy="369332"/>
          </a:xfrm>
          <a:prstGeom prst="rect">
            <a:avLst/>
          </a:prstGeom>
          <a:noFill/>
        </p:spPr>
        <p:txBody>
          <a:bodyPr wrap="none" rtlCol="0">
            <a:spAutoFit/>
          </a:bodyPr>
          <a:lstStyle/>
          <a:p>
            <a:r>
              <a:rPr lang="en-US" b="1" dirty="0">
                <a:solidFill>
                  <a:srgbClr val="00B050"/>
                </a:solidFill>
              </a:rPr>
              <a:t>Imbalanced dataset</a:t>
            </a:r>
          </a:p>
        </p:txBody>
      </p:sp>
      <p:sp>
        <p:nvSpPr>
          <p:cNvPr id="6" name="TextBox 5"/>
          <p:cNvSpPr txBox="1"/>
          <p:nvPr/>
        </p:nvSpPr>
        <p:spPr>
          <a:xfrm>
            <a:off x="5675297" y="6486010"/>
            <a:ext cx="5214376" cy="369332"/>
          </a:xfrm>
          <a:prstGeom prst="rect">
            <a:avLst/>
          </a:prstGeom>
          <a:noFill/>
        </p:spPr>
        <p:txBody>
          <a:bodyPr wrap="none" rtlCol="0">
            <a:spAutoFit/>
          </a:bodyPr>
          <a:lstStyle/>
          <a:p>
            <a:r>
              <a:rPr lang="en-US" b="1" dirty="0"/>
              <a:t>How about predicting every data point as blue class?</a:t>
            </a:r>
          </a:p>
        </p:txBody>
      </p:sp>
    </p:spTree>
    <p:extLst>
      <p:ext uri="{BB962C8B-B14F-4D97-AF65-F5344CB8AC3E}">
        <p14:creationId xmlns:p14="http://schemas.microsoft.com/office/powerpoint/2010/main" val="42146680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normAutofit/>
          </a:bodyPr>
          <a:lstStyle/>
          <a:p>
            <a:pPr>
              <a:lnSpc>
                <a:spcPct val="90000"/>
              </a:lnSpc>
            </a:pPr>
            <a:r>
              <a:rPr lang="en-US" sz="3200" dirty="0"/>
              <a:t>Pick the right evaluation metric</a:t>
            </a:r>
          </a:p>
          <a:p>
            <a:pPr lvl="1">
              <a:lnSpc>
                <a:spcPct val="90000"/>
              </a:lnSpc>
            </a:pPr>
            <a:r>
              <a:rPr lang="en-US" sz="2800" dirty="0"/>
              <a:t>E.g., ROC is better than accuracy</a:t>
            </a:r>
          </a:p>
          <a:p>
            <a:pPr>
              <a:lnSpc>
                <a:spcPct val="90000"/>
              </a:lnSpc>
            </a:pPr>
            <a:r>
              <a:rPr lang="en-US" sz="3200" dirty="0"/>
              <a:t>Typical methods for imbalance data in 2-class classification (training data): </a:t>
            </a:r>
          </a:p>
          <a:p>
            <a:pPr lvl="1">
              <a:lnSpc>
                <a:spcPct val="90000"/>
              </a:lnSpc>
            </a:pPr>
            <a:r>
              <a:rPr lang="en-US" b="1" dirty="0"/>
              <a:t>Oversampling</a:t>
            </a:r>
            <a:r>
              <a:rPr lang="en-US" dirty="0"/>
              <a:t>: re-sampling of data from minority class</a:t>
            </a:r>
          </a:p>
          <a:p>
            <a:pPr lvl="1">
              <a:lnSpc>
                <a:spcPct val="90000"/>
              </a:lnSpc>
            </a:pPr>
            <a:r>
              <a:rPr lang="en-US" b="1" dirty="0"/>
              <a:t>Under-sampling</a:t>
            </a:r>
            <a:r>
              <a:rPr lang="en-US" dirty="0"/>
              <a:t>: randomly eliminate tuples from majority class</a:t>
            </a:r>
          </a:p>
          <a:p>
            <a:pPr lvl="1">
              <a:lnSpc>
                <a:spcPct val="90000"/>
              </a:lnSpc>
            </a:pPr>
            <a:r>
              <a:rPr lang="en-US" b="1" dirty="0"/>
              <a:t>Synthesizing new data points </a:t>
            </a:r>
            <a:r>
              <a:rPr lang="en-US" dirty="0"/>
              <a:t>for minority class</a:t>
            </a:r>
          </a:p>
          <a:p>
            <a:pPr>
              <a:lnSpc>
                <a:spcPct val="90000"/>
              </a:lnSpc>
            </a:pPr>
            <a:r>
              <a:rPr lang="en-US" sz="3200" dirty="0"/>
              <a:t>Still difficult for class imbalance problem on multiclass tasks</a:t>
            </a:r>
          </a:p>
          <a:p>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46</a:t>
            </a:fld>
            <a:endParaRPr lang="en-US" dirty="0">
              <a:solidFill>
                <a:prstClr val="black"/>
              </a:solidFill>
            </a:endParaRPr>
          </a:p>
        </p:txBody>
      </p:sp>
      <p:sp>
        <p:nvSpPr>
          <p:cNvPr id="5" name="Rectangle 4"/>
          <p:cNvSpPr/>
          <p:nvPr/>
        </p:nvSpPr>
        <p:spPr>
          <a:xfrm>
            <a:off x="2895600" y="6034829"/>
            <a:ext cx="7315200" cy="461665"/>
          </a:xfrm>
          <a:prstGeom prst="rect">
            <a:avLst/>
          </a:prstGeom>
        </p:spPr>
        <p:txBody>
          <a:bodyPr wrap="square">
            <a:spAutoFit/>
          </a:bodyPr>
          <a:lstStyle/>
          <a:p>
            <a:r>
              <a:rPr lang="en-US" sz="2400" b="1" dirty="0">
                <a:hlinkClick r:id="rId3"/>
              </a:rPr>
              <a:t>https://svds.com/learning-imbalanced-classes/</a:t>
            </a:r>
            <a:endParaRPr lang="en-US" sz="2400" b="1" dirty="0"/>
          </a:p>
        </p:txBody>
      </p:sp>
    </p:spTree>
    <p:extLst>
      <p:ext uri="{BB962C8B-B14F-4D97-AF65-F5344CB8AC3E}">
        <p14:creationId xmlns:p14="http://schemas.microsoft.com/office/powerpoint/2010/main" val="3639143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Illustration of Oversampling and </a:t>
            </a:r>
            <a:r>
              <a:rPr lang="en-US" dirty="0" err="1"/>
              <a:t>Undersampling</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9414"/>
          <a:stretch/>
        </p:blipFill>
        <p:spPr>
          <a:xfrm>
            <a:off x="3124200" y="1219200"/>
            <a:ext cx="5850732" cy="5581734"/>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2314201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Illustration of Synthesizing New Data Points</a:t>
            </a:r>
          </a:p>
        </p:txBody>
      </p:sp>
      <p:sp>
        <p:nvSpPr>
          <p:cNvPr id="3" name="Content Placeholder 2"/>
          <p:cNvSpPr>
            <a:spLocks noGrp="1"/>
          </p:cNvSpPr>
          <p:nvPr>
            <p:ph idx="1"/>
          </p:nvPr>
        </p:nvSpPr>
        <p:spPr/>
        <p:txBody>
          <a:bodyPr>
            <a:normAutofit/>
          </a:bodyPr>
          <a:lstStyle/>
          <a:p>
            <a:r>
              <a:rPr lang="en-US" sz="2000" dirty="0"/>
              <a:t>SMOTE: Synthetic Minority Oversampling Technique (Chawla et. al)</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48</a:t>
            </a:fld>
            <a:endParaRPr lang="en-US" dirty="0">
              <a:solidFill>
                <a:prstClr val="black"/>
              </a:solidFill>
            </a:endParaRPr>
          </a:p>
        </p:txBody>
      </p:sp>
      <p:grpSp>
        <p:nvGrpSpPr>
          <p:cNvPr id="7" name="Group 6"/>
          <p:cNvGrpSpPr/>
          <p:nvPr/>
        </p:nvGrpSpPr>
        <p:grpSpPr>
          <a:xfrm>
            <a:off x="2438400" y="1524000"/>
            <a:ext cx="7086600" cy="5169408"/>
            <a:chOff x="1804987" y="1600200"/>
            <a:chExt cx="5645448" cy="4570412"/>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45263"/>
            <a:stretch/>
          </p:blipFill>
          <p:spPr>
            <a:xfrm>
              <a:off x="1804987" y="1600200"/>
              <a:ext cx="5534025" cy="2971800"/>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73860"/>
            <a:stretch/>
          </p:blipFill>
          <p:spPr>
            <a:xfrm>
              <a:off x="1804987" y="4722812"/>
              <a:ext cx="5645448" cy="1447800"/>
            </a:xfrm>
            <a:prstGeom prst="rect">
              <a:avLst/>
            </a:prstGeom>
          </p:spPr>
        </p:pic>
      </p:grpSp>
    </p:spTree>
    <p:extLst>
      <p:ext uri="{BB962C8B-B14F-4D97-AF65-F5344CB8AC3E}">
        <p14:creationId xmlns:p14="http://schemas.microsoft.com/office/powerpoint/2010/main" val="1179702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Regularization in Logistic Regression</a:t>
            </a:r>
          </a:p>
          <a:p>
            <a:r>
              <a:rPr lang="en-US" dirty="0"/>
              <a:t>Model evaluation and selection</a:t>
            </a:r>
          </a:p>
          <a:p>
            <a:pPr lvl="1"/>
            <a:r>
              <a:rPr lang="en-US" dirty="0"/>
              <a:t>Evaluation metrics</a:t>
            </a:r>
          </a:p>
          <a:p>
            <a:r>
              <a:rPr lang="en-US" dirty="0"/>
              <a:t>Other issues</a:t>
            </a:r>
          </a:p>
          <a:p>
            <a:pPr lvl="1"/>
            <a:r>
              <a:rPr lang="en-US" dirty="0"/>
              <a:t>Multi-class classification</a:t>
            </a:r>
          </a:p>
          <a:p>
            <a:pPr lvl="1"/>
            <a:r>
              <a:rPr lang="en-US" dirty="0"/>
              <a:t>Imbalanced classes</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86993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4DBC4-FECF-4B23-987F-4AA809ADCE3C}"/>
              </a:ext>
            </a:extLst>
          </p:cNvPr>
          <p:cNvSpPr>
            <a:spLocks noGrp="1"/>
          </p:cNvSpPr>
          <p:nvPr>
            <p:ph type="title"/>
          </p:nvPr>
        </p:nvSpPr>
        <p:spPr/>
        <p:txBody>
          <a:bodyPr/>
          <a:lstStyle/>
          <a:p>
            <a:r>
              <a:rPr lang="en-US" dirty="0"/>
              <a:t>So far …</a:t>
            </a:r>
          </a:p>
        </p:txBody>
      </p:sp>
      <p:sp>
        <p:nvSpPr>
          <p:cNvPr id="3" name="Content Placeholder 2">
            <a:extLst>
              <a:ext uri="{FF2B5EF4-FFF2-40B4-BE49-F238E27FC236}">
                <a16:creationId xmlns:a16="http://schemas.microsoft.com/office/drawing/2014/main" id="{5CAB7C45-345A-40D1-9B6C-D33F2C42ADC2}"/>
              </a:ext>
            </a:extLst>
          </p:cNvPr>
          <p:cNvSpPr>
            <a:spLocks noGrp="1"/>
          </p:cNvSpPr>
          <p:nvPr>
            <p:ph idx="1"/>
          </p:nvPr>
        </p:nvSpPr>
        <p:spPr/>
        <p:txBody>
          <a:bodyPr/>
          <a:lstStyle/>
          <a:p>
            <a:r>
              <a:rPr lang="en-US" dirty="0"/>
              <a:t>We have learned a new task called classification</a:t>
            </a:r>
          </a:p>
          <a:p>
            <a:endParaRPr lang="en-US" dirty="0"/>
          </a:p>
          <a:p>
            <a:r>
              <a:rPr lang="en-US" dirty="0"/>
              <a:t>And a new algorithm called logistic regression for classification</a:t>
            </a:r>
          </a:p>
        </p:txBody>
      </p:sp>
      <p:sp>
        <p:nvSpPr>
          <p:cNvPr id="4" name="Slide Number Placeholder 3">
            <a:extLst>
              <a:ext uri="{FF2B5EF4-FFF2-40B4-BE49-F238E27FC236}">
                <a16:creationId xmlns:a16="http://schemas.microsoft.com/office/drawing/2014/main" id="{F3E953BA-5EF7-4930-B915-27BEAF793E4F}"/>
              </a:ext>
            </a:extLst>
          </p:cNvPr>
          <p:cNvSpPr>
            <a:spLocks noGrp="1"/>
          </p:cNvSpPr>
          <p:nvPr>
            <p:ph type="sldNum" sz="quarter" idx="12"/>
          </p:nvPr>
        </p:nvSpPr>
        <p:spPr/>
        <p:txBody>
          <a:bodyPr/>
          <a:lstStyle/>
          <a:p>
            <a:fld id="{F9913601-2E22-4589-A394-4D3650FFD697}"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580480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1C5CD-C569-C5F7-7B46-C451356EF7C0}"/>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78193E1F-8AD0-E2E5-910A-0D4B6CD6BB3E}"/>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CBDA41C3-362D-1A5A-8A5D-0B57F1C7D9B1}"/>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EEF5C33E-52E5-8992-37F0-333C3E773A5E}"/>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DFD33E6C-6B03-1C9E-121F-D5CFA01F4809}"/>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48F4D9FC-8972-E800-0FAB-58FC56127AD3}"/>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1504730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0AAC-7112-4FA2-8EC6-CC1BA2190DAF}"/>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E61BC353-B00A-4E4F-BC31-38873F946E58}"/>
              </a:ext>
            </a:extLst>
          </p:cNvPr>
          <p:cNvSpPr>
            <a:spLocks noGrp="1"/>
          </p:cNvSpPr>
          <p:nvPr>
            <p:ph idx="1"/>
          </p:nvPr>
        </p:nvSpPr>
        <p:spPr/>
        <p:txBody>
          <a:bodyPr/>
          <a:lstStyle/>
          <a:p>
            <a:r>
              <a:rPr lang="en-US" dirty="0"/>
              <a:t>How do we address overfitting issue for logistic regression?</a:t>
            </a:r>
          </a:p>
          <a:p>
            <a:endParaRPr lang="en-US" dirty="0"/>
          </a:p>
          <a:p>
            <a:r>
              <a:rPr lang="en-US" dirty="0"/>
              <a:t>How do we evaluate classification models</a:t>
            </a:r>
          </a:p>
          <a:p>
            <a:endParaRPr lang="en-US" dirty="0"/>
          </a:p>
          <a:p>
            <a:r>
              <a:rPr lang="en-US" dirty="0"/>
              <a:t>How do we select </a:t>
            </a:r>
            <a:r>
              <a:rPr lang="en-US"/>
              <a:t>classification models</a:t>
            </a:r>
            <a:endParaRPr lang="en-US" dirty="0"/>
          </a:p>
        </p:txBody>
      </p:sp>
      <p:sp>
        <p:nvSpPr>
          <p:cNvPr id="4" name="Slide Number Placeholder 3">
            <a:extLst>
              <a:ext uri="{FF2B5EF4-FFF2-40B4-BE49-F238E27FC236}">
                <a16:creationId xmlns:a16="http://schemas.microsoft.com/office/drawing/2014/main" id="{D7E8084B-A848-441B-9D12-B60D0E50318B}"/>
              </a:ext>
            </a:extLst>
          </p:cNvPr>
          <p:cNvSpPr>
            <a:spLocks noGrp="1"/>
          </p:cNvSpPr>
          <p:nvPr>
            <p:ph type="sldNum" sz="quarter" idx="12"/>
          </p:nvPr>
        </p:nvSpPr>
        <p:spPr/>
        <p:txBody>
          <a:bodyPr/>
          <a:lstStyle/>
          <a:p>
            <a:fld id="{F9913601-2E22-4589-A394-4D3650FFD697}"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0689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EF5-81D3-42B2-8354-25FB6ACA3277}"/>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5EA80F34-63A6-4451-8B9F-D948462BECE7}"/>
              </a:ext>
            </a:extLst>
          </p:cNvPr>
          <p:cNvSpPr>
            <a:spLocks noGrp="1"/>
          </p:cNvSpPr>
          <p:nvPr>
            <p:ph idx="1"/>
          </p:nvPr>
        </p:nvSpPr>
        <p:spPr/>
        <p:txBody>
          <a:bodyPr/>
          <a:lstStyle/>
          <a:p>
            <a:r>
              <a:rPr lang="en-US" dirty="0"/>
              <a:t>Regularization in Logistic Regression</a:t>
            </a:r>
          </a:p>
          <a:p>
            <a:endParaRPr lang="en-US" dirty="0"/>
          </a:p>
          <a:p>
            <a:r>
              <a:rPr lang="en-US" dirty="0"/>
              <a:t>Model Evaluation in Classification </a:t>
            </a:r>
          </a:p>
          <a:p>
            <a:endParaRPr lang="en-US" dirty="0"/>
          </a:p>
          <a:p>
            <a:r>
              <a:rPr lang="en-US" dirty="0"/>
              <a:t>Practical Issues</a:t>
            </a:r>
          </a:p>
        </p:txBody>
      </p:sp>
      <p:sp>
        <p:nvSpPr>
          <p:cNvPr id="4" name="Slide Number Placeholder 3">
            <a:extLst>
              <a:ext uri="{FF2B5EF4-FFF2-40B4-BE49-F238E27FC236}">
                <a16:creationId xmlns:a16="http://schemas.microsoft.com/office/drawing/2014/main" id="{430C5B49-2003-48CD-BD0D-8765D404FF11}"/>
              </a:ext>
            </a:extLst>
          </p:cNvPr>
          <p:cNvSpPr>
            <a:spLocks noGrp="1"/>
          </p:cNvSpPr>
          <p:nvPr>
            <p:ph type="sldNum" sz="quarter" idx="12"/>
          </p:nvPr>
        </p:nvSpPr>
        <p:spPr/>
        <p:txBody>
          <a:bodyPr/>
          <a:lstStyle/>
          <a:p>
            <a:fld id="{F9913601-2E22-4589-A394-4D3650FFD697}" type="slidenum">
              <a:rPr lang="en-US" smtClean="0">
                <a:solidFill>
                  <a:prstClr val="black"/>
                </a:solidFill>
              </a:rPr>
              <a:pPr/>
              <a:t>7</a:t>
            </a:fld>
            <a:endParaRPr lang="en-US" dirty="0">
              <a:solidFill>
                <a:prstClr val="black"/>
              </a:solidFill>
            </a:endParaRPr>
          </a:p>
        </p:txBody>
      </p:sp>
      <p:sp>
        <p:nvSpPr>
          <p:cNvPr id="5" name="Arrow: Down 4">
            <a:extLst>
              <a:ext uri="{FF2B5EF4-FFF2-40B4-BE49-F238E27FC236}">
                <a16:creationId xmlns:a16="http://schemas.microsoft.com/office/drawing/2014/main" id="{B07AD93C-FE9F-46AB-AD26-0F0C21372637}"/>
              </a:ext>
            </a:extLst>
          </p:cNvPr>
          <p:cNvSpPr/>
          <p:nvPr/>
        </p:nvSpPr>
        <p:spPr>
          <a:xfrm rot="3655076">
            <a:off x="7834146" y="927414"/>
            <a:ext cx="486105" cy="7759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14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p:spTree>
    <p:extLst>
      <p:ext uri="{BB962C8B-B14F-4D97-AF65-F5344CB8AC3E}">
        <p14:creationId xmlns:p14="http://schemas.microsoft.com/office/powerpoint/2010/main" val="226353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Regularization in Linear Regression</a:t>
            </a:r>
          </a:p>
        </p:txBody>
      </p:sp>
      <p:sp>
        <p:nvSpPr>
          <p:cNvPr id="3" name="Content Placeholder 2"/>
          <p:cNvSpPr>
            <a:spLocks noGrp="1"/>
          </p:cNvSpPr>
          <p:nvPr>
            <p:ph idx="1"/>
          </p:nvPr>
        </p:nvSpPr>
        <p:spPr/>
        <p:txBody>
          <a:bodyPr/>
          <a:lstStyle/>
          <a:p>
            <a:r>
              <a:rPr lang="en-US" dirty="0"/>
              <a:t>In linear regression the goal is to minimize the sum of squared error (equivalent to MSE): </a:t>
            </a:r>
            <a:endParaRPr lang="en-US" sz="2400" dirty="0">
              <a:effectLst/>
            </a:endParaRPr>
          </a:p>
        </p:txBody>
      </p:sp>
      <p:pic>
        <p:nvPicPr>
          <p:cNvPr id="6" name="Picture 5">
            <a:extLst>
              <a:ext uri="{FF2B5EF4-FFF2-40B4-BE49-F238E27FC236}">
                <a16:creationId xmlns:a16="http://schemas.microsoft.com/office/drawing/2014/main" id="{0CDB3965-8008-A04F-811D-5BCE56E89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9247" y="2798345"/>
            <a:ext cx="10793505" cy="1261310"/>
          </a:xfrm>
          <a:prstGeom prst="rect">
            <a:avLst/>
          </a:prstGeom>
        </p:spPr>
      </p:pic>
    </p:spTree>
    <p:extLst>
      <p:ext uri="{BB962C8B-B14F-4D97-AF65-F5344CB8AC3E}">
        <p14:creationId xmlns:p14="http://schemas.microsoft.com/office/powerpoint/2010/main" val="4537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47e7d006-e3f1-4171-ad3a-c90de18296cf"/>
  <p:tag name="SLIDO_EVENT_SECTION_UUID" val="c617339b-3e99-4abb-9c12-54edaa0ca370"/>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QA"/>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TYPE" val="SlidoQA"/>
</p:tagLst>
</file>

<file path=ppt/tags/tag24.xml><?xml version="1.0" encoding="utf-8"?>
<p:tagLst xmlns:a="http://schemas.openxmlformats.org/drawingml/2006/main" xmlns:r="http://schemas.openxmlformats.org/officeDocument/2006/relationships" xmlns:p="http://schemas.openxmlformats.org/presentationml/2006/main">
  <p:tag name="SLIDO_ELEMENT" val="logo"/>
</p:tagLst>
</file>

<file path=ppt/tags/tag2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26.xml><?xml version="1.0" encoding="utf-8"?>
<p:tagLst xmlns:a="http://schemas.openxmlformats.org/drawingml/2006/main" xmlns:r="http://schemas.openxmlformats.org/officeDocument/2006/relationships" xmlns:p="http://schemas.openxmlformats.org/presentationml/2006/main">
  <p:tag name="SLIDO_ELEMENT" val="title"/>
</p:tagLst>
</file>

<file path=ppt/tags/tag2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8.xml><?xml version="1.0" encoding="utf-8"?>
<p:tagLst xmlns:a="http://schemas.openxmlformats.org/drawingml/2006/main" xmlns:r="http://schemas.openxmlformats.org/officeDocument/2006/relationships" xmlns:p="http://schemas.openxmlformats.org/presentationml/2006/main">
  <p:tag name="SLIDO_ELEMENT" val="dotty"/>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Poll"/>
  <p:tag name="SLIDO_POLL_UUID" val="1db74c55-26e1-4fdf-b6da-1008a8dd3c40"/>
  <p:tag name="SLIDO_TIMELINE" val="W3sicG9sbFF1ZXN0aW9uVXVpZCI6IjBmMTZjOTkzLTc0ZmItNDBhNS1iYTdlLTFmNzhiNzIwMDkxZSIsInNob3dSZXN1bHRzIjp0cnVlfV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240</TotalTime>
  <Words>3002</Words>
  <Application>Microsoft Macintosh PowerPoint</Application>
  <PresentationFormat>Widescreen</PresentationFormat>
  <Paragraphs>449</Paragraphs>
  <Slides>50</Slides>
  <Notes>24</Notes>
  <HiddenSlides>3</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1" baseType="lpstr">
      <vt:lpstr>Aptos</vt:lpstr>
      <vt:lpstr>Arial</vt:lpstr>
      <vt:lpstr>Calibri</vt:lpstr>
      <vt:lpstr>Calibri Light</vt:lpstr>
      <vt:lpstr>Cambria Math</vt:lpstr>
      <vt:lpstr>Tahoma</vt:lpstr>
      <vt:lpstr>Times New Roman</vt:lpstr>
      <vt:lpstr>Wingdings</vt:lpstr>
      <vt:lpstr>Clarity</vt:lpstr>
      <vt:lpstr>Office Theme</vt:lpstr>
      <vt:lpstr>Worksheet</vt:lpstr>
      <vt:lpstr>CS97: Introduction to Data Science</vt:lpstr>
      <vt:lpstr>Announcement  </vt:lpstr>
      <vt:lpstr>Seminar: Human-AI Interaction</vt:lpstr>
      <vt:lpstr>Week 1 Survey</vt:lpstr>
      <vt:lpstr>So far …</vt:lpstr>
      <vt:lpstr>Next</vt:lpstr>
      <vt:lpstr>Content</vt:lpstr>
      <vt:lpstr>Regularization in Logistic Regression</vt:lpstr>
      <vt:lpstr>Review: Regularization in Linear Regression</vt:lpstr>
      <vt:lpstr>Review: Regularization in Linear Regression</vt:lpstr>
      <vt:lpstr>Regularization in Logistic Regression</vt:lpstr>
      <vt:lpstr>Review: Why log-likelihood?</vt:lpstr>
      <vt:lpstr>Regularization in Logistic Regression: an Example </vt:lpstr>
      <vt:lpstr>Regularization in Logistic Regression: an Example </vt:lpstr>
      <vt:lpstr>Regularization in Logistic Regression: tuning λ</vt:lpstr>
      <vt:lpstr>Regularized Decision Boundaries</vt:lpstr>
      <vt:lpstr>Cross validation to select λ</vt:lpstr>
      <vt:lpstr>PowerPoint Presentation</vt:lpstr>
      <vt:lpstr>Content</vt:lpstr>
      <vt:lpstr>Classification Metric: Test Accuracy</vt:lpstr>
      <vt:lpstr>Training: Model Construction</vt:lpstr>
      <vt:lpstr>Validation and Test</vt:lpstr>
      <vt:lpstr>Model Evaluation and Selection</vt:lpstr>
      <vt:lpstr>Evaluating Classifier Accuracy: Holdout &amp; Cross-Validation Methods</vt:lpstr>
      <vt:lpstr>Beyond Accuracy: Error Analysis in Classification</vt:lpstr>
      <vt:lpstr>Classifier Evaluation Metrics: Confusion Matrix</vt:lpstr>
      <vt:lpstr>PowerPoint Presentation</vt:lpstr>
      <vt:lpstr>Choose threshold for classification? </vt:lpstr>
      <vt:lpstr>Other Confusion Matrix </vt:lpstr>
      <vt:lpstr>Classifier Evaluation Metrics: Accuracy, Error Rate, Sensitivity and Specificity</vt:lpstr>
      <vt:lpstr>Classifier Evaluation Metrics:  Precision and Recall, and F-measures</vt:lpstr>
      <vt:lpstr>Classifier Evaluation Metrics:  Precision and Recall, and F-measures</vt:lpstr>
      <vt:lpstr>Classifier Evaluation Metrics: Example</vt:lpstr>
      <vt:lpstr>Classifier Evaluation Metrics: ROC Curves</vt:lpstr>
      <vt:lpstr>Plotting an ROC Curve</vt:lpstr>
      <vt:lpstr>Example</vt:lpstr>
      <vt:lpstr>Exercise</vt:lpstr>
      <vt:lpstr>ROC Curve Example </vt:lpstr>
      <vt:lpstr>PowerPoint Presentation</vt:lpstr>
      <vt:lpstr>Content</vt:lpstr>
      <vt:lpstr>Multiclass Classification</vt:lpstr>
      <vt:lpstr>Solutions Using Binary Classifiers</vt:lpstr>
      <vt:lpstr>Illustration of One-vs-All</vt:lpstr>
      <vt:lpstr>Illustration of All-vs-All</vt:lpstr>
      <vt:lpstr>Classification of Class-Imbalanced Data Sets</vt:lpstr>
      <vt:lpstr>Solutions</vt:lpstr>
      <vt:lpstr>Illustration of Oversampling and Undersampling</vt:lpstr>
      <vt:lpstr>Illustration of Synthesizing New Data Points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7</cp:revision>
  <dcterms:created xsi:type="dcterms:W3CDTF">2024-06-20T06:10:55Z</dcterms:created>
  <dcterms:modified xsi:type="dcterms:W3CDTF">2024-06-28T03:35:22Z</dcterms:modified>
</cp:coreProperties>
</file>